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259" r:id="rId3"/>
    <p:sldId id="363" r:id="rId4"/>
    <p:sldId id="260" r:id="rId5"/>
    <p:sldId id="261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64" r:id="rId21"/>
    <p:sldId id="277" r:id="rId22"/>
    <p:sldId id="365" r:id="rId23"/>
    <p:sldId id="366" r:id="rId24"/>
    <p:sldId id="278" r:id="rId25"/>
    <p:sldId id="258" r:id="rId26"/>
    <p:sldId id="279" r:id="rId27"/>
    <p:sldId id="291" r:id="rId28"/>
    <p:sldId id="292" r:id="rId29"/>
    <p:sldId id="368" r:id="rId30"/>
    <p:sldId id="369" r:id="rId31"/>
    <p:sldId id="370" r:id="rId32"/>
    <p:sldId id="367" r:id="rId33"/>
    <p:sldId id="293" r:id="rId34"/>
    <p:sldId id="281" r:id="rId35"/>
    <p:sldId id="295" r:id="rId36"/>
    <p:sldId id="296" r:id="rId37"/>
    <p:sldId id="294" r:id="rId38"/>
    <p:sldId id="297" r:id="rId39"/>
    <p:sldId id="299" r:id="rId40"/>
    <p:sldId id="280" r:id="rId41"/>
    <p:sldId id="306" r:id="rId42"/>
    <p:sldId id="301" r:id="rId43"/>
    <p:sldId id="302" r:id="rId44"/>
    <p:sldId id="371" r:id="rId45"/>
    <p:sldId id="305" r:id="rId46"/>
    <p:sldId id="307" r:id="rId47"/>
    <p:sldId id="311" r:id="rId48"/>
    <p:sldId id="316" r:id="rId49"/>
    <p:sldId id="308" r:id="rId50"/>
    <p:sldId id="312" r:id="rId51"/>
    <p:sldId id="372" r:id="rId52"/>
    <p:sldId id="313" r:id="rId53"/>
    <p:sldId id="314" r:id="rId54"/>
    <p:sldId id="315" r:id="rId55"/>
    <p:sldId id="304" r:id="rId56"/>
    <p:sldId id="309" r:id="rId57"/>
    <p:sldId id="317" r:id="rId58"/>
    <p:sldId id="318" r:id="rId59"/>
    <p:sldId id="319" r:id="rId60"/>
    <p:sldId id="373" r:id="rId61"/>
    <p:sldId id="310" r:id="rId62"/>
    <p:sldId id="320" r:id="rId63"/>
    <p:sldId id="374" r:id="rId64"/>
    <p:sldId id="303" r:id="rId65"/>
    <p:sldId id="375" r:id="rId66"/>
    <p:sldId id="321" r:id="rId67"/>
    <p:sldId id="283" r:id="rId68"/>
    <p:sldId id="376" r:id="rId69"/>
    <p:sldId id="378" r:id="rId70"/>
    <p:sldId id="322" r:id="rId71"/>
    <p:sldId id="377" r:id="rId72"/>
    <p:sldId id="334" r:id="rId73"/>
    <p:sldId id="282" r:id="rId74"/>
    <p:sldId id="335" r:id="rId75"/>
    <p:sldId id="290" r:id="rId76"/>
    <p:sldId id="284" r:id="rId77"/>
    <p:sldId id="323" r:id="rId78"/>
    <p:sldId id="326" r:id="rId79"/>
    <p:sldId id="324" r:id="rId80"/>
    <p:sldId id="380" r:id="rId81"/>
    <p:sldId id="329" r:id="rId82"/>
    <p:sldId id="330" r:id="rId83"/>
    <p:sldId id="379" r:id="rId84"/>
    <p:sldId id="325" r:id="rId85"/>
    <p:sldId id="362" r:id="rId86"/>
    <p:sldId id="285" r:id="rId87"/>
    <p:sldId id="328" r:id="rId88"/>
    <p:sldId id="332" r:id="rId89"/>
    <p:sldId id="333" r:id="rId90"/>
    <p:sldId id="336" r:id="rId91"/>
    <p:sldId id="339" r:id="rId92"/>
    <p:sldId id="337" r:id="rId93"/>
    <p:sldId id="344" r:id="rId94"/>
    <p:sldId id="338" r:id="rId95"/>
    <p:sldId id="346" r:id="rId96"/>
    <p:sldId id="345" r:id="rId97"/>
    <p:sldId id="381" r:id="rId98"/>
    <p:sldId id="340" r:id="rId99"/>
    <p:sldId id="347" r:id="rId100"/>
    <p:sldId id="382" r:id="rId101"/>
    <p:sldId id="383" r:id="rId102"/>
    <p:sldId id="342" r:id="rId103"/>
    <p:sldId id="359" r:id="rId104"/>
    <p:sldId id="287" r:id="rId105"/>
    <p:sldId id="349" r:id="rId106"/>
    <p:sldId id="351" r:id="rId107"/>
    <p:sldId id="350" r:id="rId108"/>
    <p:sldId id="361" r:id="rId109"/>
    <p:sldId id="288" r:id="rId110"/>
    <p:sldId id="289" r:id="rId111"/>
    <p:sldId id="352" r:id="rId112"/>
    <p:sldId id="354" r:id="rId113"/>
    <p:sldId id="353" r:id="rId114"/>
    <p:sldId id="355" r:id="rId115"/>
    <p:sldId id="357" r:id="rId116"/>
    <p:sldId id="358" r:id="rId117"/>
    <p:sldId id="356" r:id="rId118"/>
    <p:sldId id="360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40" autoAdjust="0"/>
  </p:normalViewPr>
  <p:slideViewPr>
    <p:cSldViewPr snapToGrid="0" snapToObjects="1">
      <p:cViewPr>
        <p:scale>
          <a:sx n="100" d="100"/>
          <a:sy n="100" d="100"/>
        </p:scale>
        <p:origin x="-134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B70F0-EF7E-D54F-BE87-7CAA4332C547}" type="datetimeFigureOut">
              <a:rPr lang="en-US" smtClean="0"/>
              <a:t>1/13/14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0C51F-D719-8C4A-B663-0E6760B6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39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CAED3-5032-504E-A4EC-DCC9B5E295D3}" type="datetimeFigureOut">
              <a:rPr lang="en-US" smtClean="0"/>
              <a:t>1/13/14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377CB-D587-1546-93A4-A21B61A1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68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377CB-D587-1546-93A4-A21B61A11B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1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cost(t, y)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y)^2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f(x)) \\ </a:t>
            </a:r>
          </a:p>
          <a:p>
            <a:r>
              <a:rPr lang="en-US" dirty="0" smtClean="0"/>
              <a:t>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f(</a:t>
            </a:r>
            <a:r>
              <a:rPr lang="en-US" dirty="0" err="1" smtClean="0"/>
              <a:t>w^T</a:t>
            </a:r>
            <a:r>
              <a:rPr lang="en-US" dirty="0" smtClean="0"/>
              <a:t> o))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\</a:t>
            </a:r>
            <a:r>
              <a:rPr lang="en-US" dirty="0" err="1" smtClean="0"/>
              <a:t>frac</a:t>
            </a:r>
            <a:r>
              <a:rPr lang="en-US" dirty="0" smtClean="0"/>
              <a:t>{1}{1 + e^{</a:t>
            </a:r>
            <a:r>
              <a:rPr lang="en-US" dirty="0" err="1" smtClean="0"/>
              <a:t>w^T</a:t>
            </a:r>
            <a:r>
              <a:rPr lang="en-US" dirty="0" smtClean="0"/>
              <a:t> o}})\\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 cost(t, y)}{\partial </a:t>
            </a:r>
            <a:r>
              <a:rPr lang="en-US" dirty="0" err="1" smtClean="0"/>
              <a:t>w_i</a:t>
            </a:r>
            <a:r>
              <a:rPr lang="en-US" dirty="0" smtClean="0"/>
              <a:t>} = \</a:t>
            </a:r>
            <a:r>
              <a:rPr lang="en-US" dirty="0" err="1" smtClean="0"/>
              <a:t>frac</a:t>
            </a:r>
            <a:r>
              <a:rPr lang="en-US" dirty="0" smtClean="0"/>
              <a:t>{\partial cost(t, y)}{\partial f} \</a:t>
            </a:r>
            <a:r>
              <a:rPr lang="en-US" dirty="0" err="1" smtClean="0"/>
              <a:t>frac</a:t>
            </a:r>
            <a:r>
              <a:rPr lang="en-US" dirty="0" smtClean="0"/>
              <a:t>{\partial f}{\partial x} \</a:t>
            </a:r>
            <a:r>
              <a:rPr lang="en-US" dirty="0" err="1" smtClean="0"/>
              <a:t>frac</a:t>
            </a:r>
            <a:r>
              <a:rPr lang="en-US" dirty="0" smtClean="0"/>
              <a:t>{\partial x}{\partial </a:t>
            </a:r>
            <a:r>
              <a:rPr lang="en-US" dirty="0" err="1" smtClean="0"/>
              <a:t>w_i</a:t>
            </a:r>
            <a:r>
              <a:rPr lang="en-US" dirty="0" smtClean="0"/>
              <a:t>} \\</a:t>
            </a:r>
          </a:p>
          <a:p>
            <a:r>
              <a:rPr lang="en-US" dirty="0" smtClean="0"/>
              <a:t>= -\sum_{</a:t>
            </a:r>
            <a:r>
              <a:rPr lang="en-US" dirty="0" err="1" smtClean="0"/>
              <a:t>i</a:t>
            </a:r>
            <a:r>
              <a:rPr lang="en-US" dirty="0" smtClean="0"/>
              <a:t>=1}^N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 \\</a:t>
            </a:r>
          </a:p>
          <a:p>
            <a:r>
              <a:rPr lang="en-US" dirty="0" smtClean="0"/>
              <a:t>= - (\sum_{</a:t>
            </a:r>
            <a:r>
              <a:rPr lang="en-US" dirty="0" err="1" smtClean="0"/>
              <a:t>i</a:t>
            </a:r>
            <a:r>
              <a:rPr lang="en-US" dirty="0" smtClean="0"/>
              <a:t>=1}^{</a:t>
            </a:r>
            <a:r>
              <a:rPr lang="en-US" dirty="0" err="1" smtClean="0"/>
              <a:t>N_i</a:t>
            </a:r>
            <a:r>
              <a:rPr lang="en-US" dirty="0" smtClean="0"/>
              <a:t>}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) + \</a:t>
            </a:r>
            <a:r>
              <a:rPr lang="en-US" dirty="0" err="1" smtClean="0"/>
              <a:t>cdots</a:t>
            </a:r>
            <a:r>
              <a:rPr lang="en-US" dirty="0" smtClean="0"/>
              <a:t> + (\sum_{</a:t>
            </a:r>
            <a:r>
              <a:rPr lang="en-US" dirty="0" err="1" smtClean="0"/>
              <a:t>i</a:t>
            </a:r>
            <a:r>
              <a:rPr lang="en-US" dirty="0" smtClean="0"/>
              <a:t>=1}^{</a:t>
            </a:r>
            <a:r>
              <a:rPr lang="en-US" dirty="0" err="1" smtClean="0"/>
              <a:t>N_m</a:t>
            </a:r>
            <a:r>
              <a:rPr lang="en-US" dirty="0" smtClean="0"/>
              <a:t>}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377CB-D587-1546-93A4-A21B61A11B2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cost(t, y)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y)^2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f(x)) \\ </a:t>
            </a:r>
          </a:p>
          <a:p>
            <a:r>
              <a:rPr lang="en-US" dirty="0" smtClean="0"/>
              <a:t>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f(</a:t>
            </a:r>
            <a:r>
              <a:rPr lang="en-US" dirty="0" err="1" smtClean="0"/>
              <a:t>w^T</a:t>
            </a:r>
            <a:r>
              <a:rPr lang="en-US" dirty="0" smtClean="0"/>
              <a:t> o)) = \</a:t>
            </a:r>
            <a:r>
              <a:rPr lang="en-US" dirty="0" err="1" smtClean="0"/>
              <a:t>frac</a:t>
            </a:r>
            <a:r>
              <a:rPr lang="en-US" dirty="0" smtClean="0"/>
              <a:t>{1}{2} \sum_{</a:t>
            </a:r>
            <a:r>
              <a:rPr lang="en-US" dirty="0" err="1" smtClean="0"/>
              <a:t>i</a:t>
            </a:r>
            <a:r>
              <a:rPr lang="en-US" dirty="0" smtClean="0"/>
              <a:t>=1}^N (t - \</a:t>
            </a:r>
            <a:r>
              <a:rPr lang="en-US" dirty="0" err="1" smtClean="0"/>
              <a:t>frac</a:t>
            </a:r>
            <a:r>
              <a:rPr lang="en-US" dirty="0" smtClean="0"/>
              <a:t>{1}{1 + e^{</a:t>
            </a:r>
            <a:r>
              <a:rPr lang="en-US" dirty="0" err="1" smtClean="0"/>
              <a:t>w^T</a:t>
            </a:r>
            <a:r>
              <a:rPr lang="en-US" dirty="0" smtClean="0"/>
              <a:t> o}})\\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 cost(t, y)}{\partial </a:t>
            </a:r>
            <a:r>
              <a:rPr lang="en-US" dirty="0" err="1" smtClean="0"/>
              <a:t>w_i</a:t>
            </a:r>
            <a:r>
              <a:rPr lang="en-US" dirty="0" smtClean="0"/>
              <a:t>} = \</a:t>
            </a:r>
            <a:r>
              <a:rPr lang="en-US" dirty="0" err="1" smtClean="0"/>
              <a:t>frac</a:t>
            </a:r>
            <a:r>
              <a:rPr lang="en-US" dirty="0" smtClean="0"/>
              <a:t>{\partial cost(t, y)}{\partial f} \</a:t>
            </a:r>
            <a:r>
              <a:rPr lang="en-US" dirty="0" err="1" smtClean="0"/>
              <a:t>frac</a:t>
            </a:r>
            <a:r>
              <a:rPr lang="en-US" dirty="0" smtClean="0"/>
              <a:t>{\partial f}{\partial x} \</a:t>
            </a:r>
            <a:r>
              <a:rPr lang="en-US" dirty="0" err="1" smtClean="0"/>
              <a:t>frac</a:t>
            </a:r>
            <a:r>
              <a:rPr lang="en-US" dirty="0" smtClean="0"/>
              <a:t>{\partial x}{\partial </a:t>
            </a:r>
            <a:r>
              <a:rPr lang="en-US" dirty="0" err="1" smtClean="0"/>
              <a:t>w_i</a:t>
            </a:r>
            <a:r>
              <a:rPr lang="en-US" dirty="0" smtClean="0"/>
              <a:t>} \\</a:t>
            </a:r>
          </a:p>
          <a:p>
            <a:r>
              <a:rPr lang="en-US" dirty="0" smtClean="0"/>
              <a:t>= -\sum_{</a:t>
            </a:r>
            <a:r>
              <a:rPr lang="en-US" dirty="0" err="1" smtClean="0"/>
              <a:t>i</a:t>
            </a:r>
            <a:r>
              <a:rPr lang="en-US" dirty="0" smtClean="0"/>
              <a:t>=1}^N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 \\</a:t>
            </a:r>
          </a:p>
          <a:p>
            <a:r>
              <a:rPr lang="en-US" dirty="0" smtClean="0"/>
              <a:t>= - (\sum_{</a:t>
            </a:r>
            <a:r>
              <a:rPr lang="en-US" dirty="0" err="1" smtClean="0"/>
              <a:t>i</a:t>
            </a:r>
            <a:r>
              <a:rPr lang="en-US" dirty="0" smtClean="0"/>
              <a:t>=1}^{</a:t>
            </a:r>
            <a:r>
              <a:rPr lang="en-US" dirty="0" err="1" smtClean="0"/>
              <a:t>N_i</a:t>
            </a:r>
            <a:r>
              <a:rPr lang="en-US" dirty="0" smtClean="0"/>
              <a:t>}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) + \</a:t>
            </a:r>
            <a:r>
              <a:rPr lang="en-US" dirty="0" err="1" smtClean="0"/>
              <a:t>cdots</a:t>
            </a:r>
            <a:r>
              <a:rPr lang="en-US" dirty="0" smtClean="0"/>
              <a:t> + (\sum_{</a:t>
            </a:r>
            <a:r>
              <a:rPr lang="en-US" dirty="0" err="1" smtClean="0"/>
              <a:t>i</a:t>
            </a:r>
            <a:r>
              <a:rPr lang="en-US" dirty="0" smtClean="0"/>
              <a:t>=1}^{</a:t>
            </a:r>
            <a:r>
              <a:rPr lang="en-US" dirty="0" err="1" smtClean="0"/>
              <a:t>N_m</a:t>
            </a:r>
            <a:r>
              <a:rPr lang="en-US" dirty="0" smtClean="0"/>
              <a:t>} (t - y) \</a:t>
            </a:r>
            <a:r>
              <a:rPr lang="en-US" dirty="0" err="1" smtClean="0"/>
              <a:t>cdot</a:t>
            </a:r>
            <a:r>
              <a:rPr lang="en-US" dirty="0" smtClean="0"/>
              <a:t> (f(x) \</a:t>
            </a:r>
            <a:r>
              <a:rPr lang="en-US" dirty="0" err="1" smtClean="0"/>
              <a:t>cdot</a:t>
            </a:r>
            <a:r>
              <a:rPr lang="en-US" dirty="0" smtClean="0"/>
              <a:t> (1 - f(x))) \</a:t>
            </a:r>
            <a:r>
              <a:rPr lang="en-US" dirty="0" err="1" smtClean="0"/>
              <a:t>cdot</a:t>
            </a:r>
            <a:r>
              <a:rPr lang="en-US" dirty="0" smtClean="0"/>
              <a:t> </a:t>
            </a:r>
            <a:r>
              <a:rPr lang="en-US" dirty="0" err="1" smtClean="0"/>
              <a:t>o_i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377CB-D587-1546-93A4-A21B61A11B2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1BDA-F5FB-9F49-9522-D6200425C0A0}" type="datetime1">
              <a:rPr lang="en-US" smtClean="0"/>
              <a:t>1/13/14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2E41-6040-F243-A8FC-54625665B4FD}" type="datetime1">
              <a:rPr lang="en-US" smtClean="0"/>
              <a:t>1/13/14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EEC87-6A93-5E4D-AA63-82233495609B}" type="datetime1">
              <a:rPr lang="en-US" smtClean="0"/>
              <a:t>1/13/14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2953-9E82-6D4A-9696-5E1C1B3BC2D3}" type="datetime1">
              <a:rPr lang="en-US" smtClean="0"/>
              <a:t>1/13/14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A0EA-8CC9-8C40-BC13-8C3CAAEBCA0A}" type="datetime1">
              <a:rPr lang="en-US" smtClean="0"/>
              <a:t>1/13/14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AFA58-AFF4-FD43-8E12-0A5FD4C2370B}" type="datetime1">
              <a:rPr lang="en-US" smtClean="0"/>
              <a:t>1/13/14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9CF31-8ADF-9D42-A6A8-83BD19AEC6AD}" type="datetime1">
              <a:rPr lang="en-US" smtClean="0"/>
              <a:t>1/13/14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62BF-0A4A-7946-9471-D5BEE67C3276}" type="datetime1">
              <a:rPr lang="en-US" smtClean="0"/>
              <a:t>1/13/14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9A88E-EEC9-A941-A6F4-D63A289F6266}" type="datetime1">
              <a:rPr lang="en-US" smtClean="0"/>
              <a:t>1/13/14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7B19-04CD-3B4C-AC51-1AB1375C429E}" type="datetime1">
              <a:rPr lang="en-US" smtClean="0"/>
              <a:t>1/13/14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6D548-41D3-B848-91CE-7949E65D974B}" type="datetime1">
              <a:rPr lang="en-US" smtClean="0"/>
              <a:t>1/13/14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1339401-898B-EC47-87BF-C91748C04844}" type="datetime1">
              <a:rPr lang="en-US" smtClean="0"/>
              <a:t>1/13/14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hama/" TargetMode="External"/><Relationship Id="rId4" Type="http://schemas.openxmlformats.org/officeDocument/2006/relationships/hyperlink" Target="mailto:user@hama.apach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ma.apache.org/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ark" TargetMode="External"/><Relationship Id="rId4" Type="http://schemas.openxmlformats.org/officeDocument/2006/relationships/hyperlink" Target="mailto:user@spark.incubator.apache.org" TargetMode="External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ark.incubator.apache.org/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hout.apache.org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terativemapreduce.or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giraph" TargetMode="External"/><Relationship Id="rId4" Type="http://schemas.openxmlformats.org/officeDocument/2006/relationships/hyperlink" Target="mailto:user@giraph.apache.org" TargetMode="External"/><Relationship Id="rId5" Type="http://schemas.openxmlformats.org/officeDocument/2006/relationships/hyperlink" Target="https://www.facebook.com/Enginee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raph.apache.org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Large Scale 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Advanced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8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2" y="0"/>
            <a:ext cx="643316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880" y="6079351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95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in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53200" y="2094468"/>
            <a:ext cx="2348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</a:t>
            </a:r>
            <a:r>
              <a:rPr lang="en-US" dirty="0" smtClean="0"/>
              <a:t> denotes the output </a:t>
            </a:r>
          </a:p>
          <a:p>
            <a:r>
              <a:rPr lang="en-US" dirty="0" smtClean="0"/>
              <a:t>of the output layer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035949"/>
            <a:ext cx="4597400" cy="14097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422900" y="4191000"/>
            <a:ext cx="2159000" cy="584200"/>
          </a:xfrm>
          <a:prstGeom prst="wedgeRectCallout">
            <a:avLst>
              <a:gd name="adj1" fmla="val -59657"/>
              <a:gd name="adj2" fmla="val -1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Sigmoid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676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in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Decompose the weight update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11600"/>
            <a:ext cx="7505700" cy="198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3200" y="2094468"/>
            <a:ext cx="2348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</a:t>
            </a:r>
            <a:r>
              <a:rPr lang="en-US" dirty="0" smtClean="0"/>
              <a:t> denotes the output </a:t>
            </a:r>
          </a:p>
          <a:p>
            <a:r>
              <a:rPr lang="en-US" dirty="0" smtClean="0"/>
              <a:t>of the output layer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2628900" y="6126163"/>
            <a:ext cx="3924300" cy="477837"/>
          </a:xfrm>
          <a:prstGeom prst="wedgeRectCallout">
            <a:avLst>
              <a:gd name="adj1" fmla="val -48955"/>
              <a:gd name="adj2" fmla="val -1341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part can be computed independently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2035949"/>
            <a:ext cx="4597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4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Neural Network in 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9B540C-44DA-4F69-89C9-7C84606640D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4" y="2349499"/>
            <a:ext cx="1168243" cy="116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87" y="2349499"/>
            <a:ext cx="1168243" cy="1168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30" y="2349499"/>
            <a:ext cx="1168243" cy="1168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73" y="2349499"/>
            <a:ext cx="1168243" cy="1168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16" y="2349499"/>
            <a:ext cx="1168243" cy="1168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65659" y="2634734"/>
            <a:ext cx="190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alculate weight </a:t>
            </a:r>
          </a:p>
          <a:p>
            <a:r>
              <a:rPr lang="en-US" dirty="0" smtClean="0"/>
              <a:t>update locally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4000" y="1600200"/>
            <a:ext cx="14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model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  <a:endCxn id="8" idx="0"/>
          </p:cNvCxnSpPr>
          <p:nvPr/>
        </p:nvCxnSpPr>
        <p:spPr>
          <a:xfrm flipH="1">
            <a:off x="3518052" y="1969532"/>
            <a:ext cx="23584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  <a:endCxn id="7" idx="0"/>
          </p:cNvCxnSpPr>
          <p:nvPr/>
        </p:nvCxnSpPr>
        <p:spPr>
          <a:xfrm flipH="1">
            <a:off x="2349809" y="1969532"/>
            <a:ext cx="1191827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6" idx="0"/>
          </p:cNvCxnSpPr>
          <p:nvPr/>
        </p:nvCxnSpPr>
        <p:spPr>
          <a:xfrm flipH="1">
            <a:off x="1181566" y="1969532"/>
            <a:ext cx="2360070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9" idx="0"/>
          </p:cNvCxnSpPr>
          <p:nvPr/>
        </p:nvCxnSpPr>
        <p:spPr>
          <a:xfrm>
            <a:off x="3541636" y="1969532"/>
            <a:ext cx="1144659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10" idx="0"/>
          </p:cNvCxnSpPr>
          <p:nvPr/>
        </p:nvCxnSpPr>
        <p:spPr>
          <a:xfrm>
            <a:off x="3541636" y="1969532"/>
            <a:ext cx="2312902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4" y="3898899"/>
            <a:ext cx="1168243" cy="1168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87" y="3898899"/>
            <a:ext cx="1168243" cy="1168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30" y="3898899"/>
            <a:ext cx="1168243" cy="1168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73" y="3898899"/>
            <a:ext cx="1168243" cy="1168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16" y="3898899"/>
            <a:ext cx="1168243" cy="11682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65659" y="4044434"/>
            <a:ext cx="201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Aggregate weight </a:t>
            </a:r>
          </a:p>
          <a:p>
            <a:r>
              <a:rPr lang="en-US" dirty="0" smtClean="0"/>
              <a:t>update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6" idx="2"/>
            <a:endCxn id="20" idx="0"/>
          </p:cNvCxnSpPr>
          <p:nvPr/>
        </p:nvCxnSpPr>
        <p:spPr>
          <a:xfrm>
            <a:off x="1181566" y="3517742"/>
            <a:ext cx="2336486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20" idx="0"/>
          </p:cNvCxnSpPr>
          <p:nvPr/>
        </p:nvCxnSpPr>
        <p:spPr>
          <a:xfrm flipH="1">
            <a:off x="3518052" y="3517742"/>
            <a:ext cx="2336486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20" idx="0"/>
          </p:cNvCxnSpPr>
          <p:nvPr/>
        </p:nvCxnSpPr>
        <p:spPr>
          <a:xfrm>
            <a:off x="3518052" y="3517742"/>
            <a:ext cx="0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0"/>
          </p:cNvCxnSpPr>
          <p:nvPr/>
        </p:nvCxnSpPr>
        <p:spPr>
          <a:xfrm flipH="1">
            <a:off x="3518052" y="3416300"/>
            <a:ext cx="1168243" cy="482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20" idx="0"/>
          </p:cNvCxnSpPr>
          <p:nvPr/>
        </p:nvCxnSpPr>
        <p:spPr>
          <a:xfrm>
            <a:off x="2349809" y="3517742"/>
            <a:ext cx="1168243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44" y="5321299"/>
            <a:ext cx="1168243" cy="1168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87" y="5321299"/>
            <a:ext cx="1168243" cy="11682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30" y="5321299"/>
            <a:ext cx="1168243" cy="1168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73" y="5321299"/>
            <a:ext cx="1168243" cy="1168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16" y="5321299"/>
            <a:ext cx="1168243" cy="11682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51359" y="5568434"/>
            <a:ext cx="24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 new weight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0" idx="2"/>
            <a:endCxn id="29" idx="0"/>
          </p:cNvCxnSpPr>
          <p:nvPr/>
        </p:nvCxnSpPr>
        <p:spPr>
          <a:xfrm flipH="1">
            <a:off x="1194266" y="5067142"/>
            <a:ext cx="2323786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30" idx="0"/>
          </p:cNvCxnSpPr>
          <p:nvPr/>
        </p:nvCxnSpPr>
        <p:spPr>
          <a:xfrm flipH="1">
            <a:off x="2362509" y="5067142"/>
            <a:ext cx="1155543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  <a:endCxn id="31" idx="0"/>
          </p:cNvCxnSpPr>
          <p:nvPr/>
        </p:nvCxnSpPr>
        <p:spPr>
          <a:xfrm>
            <a:off x="3518052" y="5067142"/>
            <a:ext cx="12700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2"/>
            <a:endCxn id="32" idx="0"/>
          </p:cNvCxnSpPr>
          <p:nvPr/>
        </p:nvCxnSpPr>
        <p:spPr>
          <a:xfrm>
            <a:off x="3518052" y="5067142"/>
            <a:ext cx="1180943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2"/>
            <a:endCxn id="33" idx="0"/>
          </p:cNvCxnSpPr>
          <p:nvPr/>
        </p:nvCxnSpPr>
        <p:spPr>
          <a:xfrm>
            <a:off x="3518052" y="5067142"/>
            <a:ext cx="2349186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rved Right Arrow 39"/>
          <p:cNvSpPr/>
          <p:nvPr/>
        </p:nvSpPr>
        <p:spPr>
          <a:xfrm flipV="1">
            <a:off x="101600" y="2730500"/>
            <a:ext cx="609600" cy="320726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Hama </a:t>
            </a:r>
            <a:r>
              <a:rPr lang="en-US" b="1" dirty="0"/>
              <a:t>web 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http://hama.apache.org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/>
              <a:t>Hama wiki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http://wiki.apache.org/hama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dirty="0" smtClean="0"/>
              <a:t>User mailing list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user@hama.apache.org</a:t>
            </a:r>
            <a:endParaRPr lang="en-US" dirty="0" smtClean="0"/>
          </a:p>
          <a:p>
            <a:r>
              <a:rPr lang="en-US" b="1" dirty="0" smtClean="0"/>
              <a:t>Book in preparation</a:t>
            </a:r>
            <a:r>
              <a:rPr lang="en-US" dirty="0" smtClean="0"/>
              <a:t>: Hama in Action, Edward Yoon et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85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 of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 and BSP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computing is not efficient if </a:t>
            </a:r>
            <a:r>
              <a:rPr lang="en-US" dirty="0"/>
              <a:t>data can be load into memory of all the machines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</a:t>
            </a:r>
            <a:r>
              <a:rPr lang="en-US" dirty="0" err="1" smtClean="0"/>
              <a:t>Giraph</a:t>
            </a:r>
            <a:r>
              <a:rPr lang="en-US" dirty="0" smtClean="0"/>
              <a:t>, and Hama would implicitly write data to disk.</a:t>
            </a:r>
          </a:p>
          <a:p>
            <a:endParaRPr lang="en-US" dirty="0" smtClean="0"/>
          </a:p>
          <a:p>
            <a:r>
              <a:rPr lang="en-US" dirty="0" smtClean="0"/>
              <a:t>Writing Java code is time-consuming and it is not concise.</a:t>
            </a:r>
          </a:p>
          <a:p>
            <a:pPr lvl="1"/>
            <a:r>
              <a:rPr lang="en-US" dirty="0" smtClean="0"/>
              <a:t>It takes very long time to design and implement a distributed program.</a:t>
            </a:r>
          </a:p>
          <a:p>
            <a:pPr lvl="1"/>
            <a:r>
              <a:rPr lang="en-US" dirty="0" smtClean="0"/>
              <a:t>One program can easily exceed 1k lines of code and is hard to maintain.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49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In-memory cluster computing framework.</a:t>
            </a:r>
          </a:p>
          <a:p>
            <a:r>
              <a:rPr lang="en-US" sz="2000" dirty="0" smtClean="0"/>
              <a:t>Implemented in </a:t>
            </a:r>
            <a:r>
              <a:rPr lang="en-US" sz="2000" dirty="0" err="1" smtClean="0"/>
              <a:t>Scala</a:t>
            </a:r>
            <a:r>
              <a:rPr lang="en-US" sz="2000" dirty="0" smtClean="0"/>
              <a:t>, a OOP and functional programing language.</a:t>
            </a:r>
          </a:p>
          <a:p>
            <a:r>
              <a:rPr lang="en-US" sz="2000" dirty="0" smtClean="0"/>
              <a:t>Invented by AMP Lab of University of California Berkeley, lead by Michael Franklin, Michael Jordan and Ion </a:t>
            </a:r>
            <a:r>
              <a:rPr lang="en-US" sz="2000" dirty="0" err="1" smtClean="0"/>
              <a:t>Stoica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Designed and developed by a 79 people team.</a:t>
            </a:r>
          </a:p>
          <a:p>
            <a:r>
              <a:rPr lang="en-US" sz="2000" dirty="0" smtClean="0"/>
              <a:t>Was contributed to Apache Software Foundation in 2013.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68" y="4329631"/>
            <a:ext cx="3576731" cy="1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44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concise it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example of Logistic Regression.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2500" y="2368540"/>
            <a:ext cx="668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/>
              <a:t>points = </a:t>
            </a:r>
            <a:r>
              <a:rPr lang="en-US" dirty="0" err="1"/>
              <a:t>spark.textFile</a:t>
            </a:r>
            <a:r>
              <a:rPr lang="en-US" dirty="0"/>
              <a:t>(...).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  <a:r>
              <a:rPr lang="en-US" dirty="0"/>
              <a:t>(</a:t>
            </a:r>
            <a:r>
              <a:rPr lang="en-US" dirty="0" err="1"/>
              <a:t>parsePoint</a:t>
            </a:r>
            <a:r>
              <a:rPr lang="en-US" dirty="0"/>
              <a:t>).</a:t>
            </a:r>
            <a:r>
              <a:rPr lang="en-US" dirty="0">
                <a:solidFill>
                  <a:srgbClr val="7097D3"/>
                </a:solidFill>
              </a:rPr>
              <a:t>cache</a:t>
            </a:r>
            <a:r>
              <a:rPr lang="en-US" dirty="0"/>
              <a:t>()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/>
              <a:t>w = </a:t>
            </a:r>
            <a:r>
              <a:rPr lang="en-US" dirty="0" err="1"/>
              <a:t>Vector.random</a:t>
            </a:r>
            <a:r>
              <a:rPr lang="en-US" dirty="0"/>
              <a:t>(D) // current separating plane</a:t>
            </a:r>
          </a:p>
          <a:p>
            <a:r>
              <a:rPr lang="en-US" dirty="0">
                <a:solidFill>
                  <a:srgbClr val="A6A6A6"/>
                </a:solidFill>
              </a:rPr>
              <a:t>for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&lt;- 1 to ITERATIONS) {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A6A6A6"/>
                </a:solidFill>
              </a:rPr>
              <a:t>val</a:t>
            </a:r>
            <a:r>
              <a:rPr lang="en-US" dirty="0">
                <a:solidFill>
                  <a:srgbClr val="A6A6A6"/>
                </a:solidFill>
              </a:rPr>
              <a:t> </a:t>
            </a:r>
            <a:r>
              <a:rPr lang="en-US" dirty="0"/>
              <a:t>gradient = </a:t>
            </a:r>
            <a:r>
              <a:rPr lang="en-US" dirty="0" err="1"/>
              <a:t>points.</a:t>
            </a:r>
            <a:r>
              <a:rPr lang="en-US" dirty="0" err="1">
                <a:solidFill>
                  <a:srgbClr val="7097D3"/>
                </a:solidFill>
              </a:rPr>
              <a:t>map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 =&gt;</a:t>
            </a:r>
          </a:p>
          <a:p>
            <a:r>
              <a:rPr lang="en-US" dirty="0">
                <a:solidFill>
                  <a:srgbClr val="FF0000"/>
                </a:solidFill>
              </a:rPr>
              <a:t>    (1 / (1 + </a:t>
            </a:r>
            <a:r>
              <a:rPr lang="en-US" dirty="0" err="1">
                <a:solidFill>
                  <a:srgbClr val="FF0000"/>
                </a:solidFill>
              </a:rPr>
              <a:t>exp</a:t>
            </a:r>
            <a:r>
              <a:rPr lang="en-US" dirty="0">
                <a:solidFill>
                  <a:srgbClr val="FF0000"/>
                </a:solidFill>
              </a:rPr>
              <a:t>(-</a:t>
            </a:r>
            <a:r>
              <a:rPr lang="en-US" dirty="0" err="1">
                <a:solidFill>
                  <a:srgbClr val="FF0000"/>
                </a:solidFill>
              </a:rPr>
              <a:t>p.y</a:t>
            </a:r>
            <a:r>
              <a:rPr lang="en-US" dirty="0">
                <a:solidFill>
                  <a:srgbClr val="FF0000"/>
                </a:solidFill>
              </a:rPr>
              <a:t>*(w dot </a:t>
            </a:r>
            <a:r>
              <a:rPr lang="en-US" dirty="0" err="1">
                <a:solidFill>
                  <a:srgbClr val="FF0000"/>
                </a:solidFill>
              </a:rPr>
              <a:t>p.x</a:t>
            </a:r>
            <a:r>
              <a:rPr lang="en-US" dirty="0">
                <a:solidFill>
                  <a:srgbClr val="FF0000"/>
                </a:solidFill>
              </a:rPr>
              <a:t>))) - 1) * </a:t>
            </a:r>
            <a:r>
              <a:rPr lang="en-US" dirty="0" err="1">
                <a:solidFill>
                  <a:srgbClr val="FF0000"/>
                </a:solidFill>
              </a:rPr>
              <a:t>p.y</a:t>
            </a:r>
            <a:r>
              <a:rPr lang="en-US" dirty="0">
                <a:solidFill>
                  <a:srgbClr val="FF0000"/>
                </a:solidFill>
              </a:rPr>
              <a:t> * </a:t>
            </a:r>
            <a:r>
              <a:rPr lang="en-US" dirty="0" err="1">
                <a:solidFill>
                  <a:srgbClr val="FF0000"/>
                </a:solidFill>
              </a:rPr>
              <a:t>p.x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 ).</a:t>
            </a:r>
            <a:r>
              <a:rPr lang="en-US" dirty="0">
                <a:solidFill>
                  <a:srgbClr val="7097D3"/>
                </a:solidFill>
              </a:rPr>
              <a:t>reduce</a:t>
            </a:r>
            <a:r>
              <a:rPr lang="en-US" dirty="0"/>
              <a:t>(_ + _)</a:t>
            </a:r>
          </a:p>
          <a:p>
            <a:r>
              <a:rPr lang="en-US" dirty="0"/>
              <a:t>  w -= gradient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println</a:t>
            </a:r>
            <a:r>
              <a:rPr lang="en-US" dirty="0"/>
              <a:t>("</a:t>
            </a:r>
            <a:r>
              <a:rPr lang="en-US" dirty="0">
                <a:solidFill>
                  <a:srgbClr val="008000"/>
                </a:solidFill>
              </a:rPr>
              <a:t>Final separating plane: </a:t>
            </a:r>
            <a:r>
              <a:rPr lang="en-US" dirty="0"/>
              <a:t>" + w)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035800" y="2527300"/>
            <a:ext cx="1651000" cy="685800"/>
          </a:xfrm>
          <a:prstGeom prst="wedgeRectCallout">
            <a:avLst>
              <a:gd name="adj1" fmla="val -82535"/>
              <a:gd name="adj2" fmla="val -263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and cache data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6489700" y="3314700"/>
            <a:ext cx="1651000" cy="685800"/>
          </a:xfrm>
          <a:prstGeom prst="wedgeRectCallout">
            <a:avLst>
              <a:gd name="adj1" fmla="val -82535"/>
              <a:gd name="adj2" fmla="val -263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Iteratively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435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it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30 GB</a:t>
            </a:r>
          </a:p>
          <a:p>
            <a:r>
              <a:rPr lang="en-US" dirty="0" smtClean="0"/>
              <a:t>Machine: 80-core cluster</a:t>
            </a:r>
          </a:p>
          <a:p>
            <a:r>
              <a:rPr lang="en-US" dirty="0" smtClean="0"/>
              <a:t>20x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933700"/>
            <a:ext cx="4546600" cy="3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09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Spark </a:t>
            </a:r>
            <a:r>
              <a:rPr lang="en-US" b="1" dirty="0"/>
              <a:t>web 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http://spark.incubator.apache.org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https://github.com/apache/incubator-</a:t>
            </a:r>
            <a:r>
              <a:rPr lang="en-US" dirty="0" smtClean="0">
                <a:hlinkClick r:id="rId3"/>
              </a:rPr>
              <a:t>spark</a:t>
            </a:r>
            <a:endParaRPr lang="en-US" dirty="0" smtClean="0"/>
          </a:p>
          <a:p>
            <a:r>
              <a:rPr lang="en-US" b="1" dirty="0" smtClean="0"/>
              <a:t>User mailing list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user@spark.incubator.apache.org</a:t>
            </a:r>
            <a:endParaRPr lang="en-US" dirty="0" smtClean="0"/>
          </a:p>
          <a:p>
            <a:r>
              <a:rPr lang="en-US" b="1" dirty="0" smtClean="0"/>
              <a:t>Book</a:t>
            </a:r>
            <a:r>
              <a:rPr lang="en-US" dirty="0" smtClean="0"/>
              <a:t>: Learning spark, Mark </a:t>
            </a:r>
            <a:r>
              <a:rPr lang="en-US" dirty="0" err="1" smtClean="0"/>
              <a:t>Hamstra</a:t>
            </a:r>
            <a:r>
              <a:rPr lang="en-US" dirty="0" smtClean="0"/>
              <a:t> and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78" y="3851275"/>
            <a:ext cx="218842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368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Computing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algorithms are designed to be trained and evaluated in real time.</a:t>
            </a:r>
          </a:p>
          <a:p>
            <a:endParaRPr lang="en-US" dirty="0" smtClean="0"/>
          </a:p>
          <a:p>
            <a:r>
              <a:rPr lang="en-US" dirty="0" smtClean="0"/>
              <a:t>Even with “light-fast” clustering computing, the results are not available in read time. </a:t>
            </a:r>
          </a:p>
          <a:p>
            <a:endParaRPr lang="en-US" dirty="0"/>
          </a:p>
          <a:p>
            <a:r>
              <a:rPr lang="en-US" dirty="0" smtClean="0"/>
              <a:t>Single machine version algorithms can be used in real time but not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94" y="73861"/>
            <a:ext cx="7501693" cy="628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9700" y="6284913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00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Invented by Nathan </a:t>
            </a:r>
            <a:r>
              <a:rPr lang="en-US" sz="2000" dirty="0" err="1" smtClean="0"/>
              <a:t>Marz</a:t>
            </a:r>
            <a:r>
              <a:rPr lang="en-US" sz="2000" dirty="0" smtClean="0"/>
              <a:t> in Twitter, who is now a founder of stealth startup.</a:t>
            </a:r>
          </a:p>
          <a:p>
            <a:r>
              <a:rPr lang="en-US" sz="2000" dirty="0" smtClean="0"/>
              <a:t>Implemented in </a:t>
            </a:r>
            <a:r>
              <a:rPr lang="en-US" sz="2000" dirty="0" err="1" smtClean="0"/>
              <a:t>Clojure</a:t>
            </a:r>
            <a:r>
              <a:rPr lang="en-US" sz="2000" dirty="0" smtClean="0"/>
              <a:t>, a pure functional programming.</a:t>
            </a:r>
          </a:p>
          <a:p>
            <a:r>
              <a:rPr lang="en-US" sz="2000" dirty="0" smtClean="0"/>
              <a:t>Contributed to Apache Software Foundation in 2013.</a:t>
            </a:r>
          </a:p>
          <a:p>
            <a:r>
              <a:rPr lang="en-US" altLang="zh-CN" sz="2000" dirty="0" smtClean="0"/>
              <a:t>Currently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used by many companies.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3390029"/>
            <a:ext cx="5918200" cy="30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4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3276600"/>
            <a:ext cx="4064000" cy="30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Spout</a:t>
            </a:r>
            <a:r>
              <a:rPr lang="en-US" dirty="0" smtClean="0"/>
              <a:t>: The source of streams.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 get the data stream from data generator, e.g. message queue.</a:t>
            </a:r>
            <a:endParaRPr lang="en-US" dirty="0" smtClean="0"/>
          </a:p>
          <a:p>
            <a:r>
              <a:rPr lang="en-US" b="1" dirty="0" smtClean="0"/>
              <a:t>Bolt</a:t>
            </a:r>
            <a:r>
              <a:rPr lang="en-US" dirty="0" smtClean="0"/>
              <a:t>: Consumes any number of input streams, does process, and may emit new data 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7200" y="4419600"/>
            <a:ext cx="647700" cy="584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11350" y="3619500"/>
            <a:ext cx="647700" cy="584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11350" y="5541963"/>
            <a:ext cx="647700" cy="584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68750" y="3619500"/>
            <a:ext cx="647700" cy="584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7"/>
            <a:endCxn id="8" idx="2"/>
          </p:cNvCxnSpPr>
          <p:nvPr/>
        </p:nvCxnSpPr>
        <p:spPr>
          <a:xfrm flipV="1">
            <a:off x="1010047" y="3911600"/>
            <a:ext cx="901303" cy="593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5"/>
            <a:endCxn id="9" idx="1"/>
          </p:cNvCxnSpPr>
          <p:nvPr/>
        </p:nvCxnSpPr>
        <p:spPr>
          <a:xfrm>
            <a:off x="1010047" y="4918246"/>
            <a:ext cx="996156" cy="709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0" idx="2"/>
          </p:cNvCxnSpPr>
          <p:nvPr/>
        </p:nvCxnSpPr>
        <p:spPr>
          <a:xfrm>
            <a:off x="2559050" y="3911600"/>
            <a:ext cx="1409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75668"/>
            <a:ext cx="7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3183" y="32501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Bolt 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50595" y="3217902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Bolt B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10645" y="5153065"/>
            <a:ext cx="81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Bolt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613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Spout (Take </a:t>
            </a:r>
            <a:r>
              <a:rPr lang="en-US" b="1" dirty="0" err="1" smtClean="0"/>
              <a:t>JMSSpout</a:t>
            </a:r>
            <a:r>
              <a:rPr lang="en-US" b="1" dirty="0" smtClean="0"/>
              <a:t> for example)</a:t>
            </a:r>
          </a:p>
          <a:p>
            <a:pPr lvl="1"/>
            <a:r>
              <a:rPr lang="en-US" b="1" dirty="0" err="1" smtClean="0"/>
              <a:t>setJmsProvider：</a:t>
            </a:r>
            <a:r>
              <a:rPr lang="en-US" dirty="0" err="1" smtClean="0"/>
              <a:t>Specify</a:t>
            </a:r>
            <a:r>
              <a:rPr lang="en-US" dirty="0" smtClean="0"/>
              <a:t> the user defined JMS provider. A provider is in charge of connecting to the message broker. It will send message to the spout.</a:t>
            </a:r>
          </a:p>
          <a:p>
            <a:pPr lvl="1"/>
            <a:r>
              <a:rPr lang="en-US" b="1" dirty="0" err="1" smtClean="0"/>
              <a:t>setJmsTupleProducer</a:t>
            </a:r>
            <a:r>
              <a:rPr lang="en-US" b="1" dirty="0" smtClean="0"/>
              <a:t>: </a:t>
            </a:r>
            <a:r>
              <a:rPr lang="en-US" dirty="0" smtClean="0"/>
              <a:t>Specify the user defined JMS producer. A producer is in charge of parsing the received messages from JMS and sending parsed message to the bolt.</a:t>
            </a:r>
          </a:p>
          <a:p>
            <a:endParaRPr lang="en-US" b="1" dirty="0"/>
          </a:p>
          <a:p>
            <a:r>
              <a:rPr lang="en-US" b="1" dirty="0" smtClean="0"/>
              <a:t>Bolt</a:t>
            </a:r>
          </a:p>
          <a:p>
            <a:pPr lvl="1"/>
            <a:r>
              <a:rPr lang="en-US" b="1" dirty="0"/>
              <a:t>p</a:t>
            </a:r>
            <a:r>
              <a:rPr lang="en-US" b="1" dirty="0" smtClean="0"/>
              <a:t>repare</a:t>
            </a:r>
            <a:r>
              <a:rPr lang="en-US" dirty="0" smtClean="0"/>
              <a:t>: Conduct the initialization task.</a:t>
            </a:r>
          </a:p>
          <a:p>
            <a:pPr lvl="1"/>
            <a:r>
              <a:rPr lang="en-US" b="1" dirty="0"/>
              <a:t>e</a:t>
            </a:r>
            <a:r>
              <a:rPr lang="en-US" b="1" dirty="0" smtClean="0"/>
              <a:t>xecute</a:t>
            </a:r>
            <a:r>
              <a:rPr lang="en-US" dirty="0" smtClean="0"/>
              <a:t>: Conduct the core processing.</a:t>
            </a:r>
          </a:p>
          <a:p>
            <a:pPr lvl="1"/>
            <a:r>
              <a:rPr lang="en-US" b="1" dirty="0"/>
              <a:t>c</a:t>
            </a:r>
            <a:r>
              <a:rPr lang="en-US" b="1" dirty="0" smtClean="0"/>
              <a:t>leanup</a:t>
            </a:r>
            <a:r>
              <a:rPr lang="en-US" dirty="0" smtClean="0"/>
              <a:t>: Conduct the cleanup task.</a:t>
            </a:r>
          </a:p>
          <a:p>
            <a:pPr lvl="1"/>
            <a:r>
              <a:rPr lang="en-US" b="1" dirty="0" err="1" smtClean="0"/>
              <a:t>declareOutputField</a:t>
            </a:r>
            <a:r>
              <a:rPr lang="en-US" dirty="0" smtClean="0"/>
              <a:t>: Define the format of output.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206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 in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err="1" smtClean="0"/>
              <a:t>TopologyBuilder</a:t>
            </a:r>
            <a:r>
              <a:rPr lang="en-US" sz="1400" dirty="0" smtClean="0"/>
              <a:t> </a:t>
            </a:r>
            <a:r>
              <a:rPr lang="en-US" sz="1400" dirty="0"/>
              <a:t>builder = new </a:t>
            </a:r>
            <a:r>
              <a:rPr lang="en-US" sz="1400" dirty="0" err="1"/>
              <a:t>TopologyBuilder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</a:p>
          <a:p>
            <a:pPr marL="0" indent="0">
              <a:buNone/>
            </a:pPr>
            <a:r>
              <a:rPr lang="en-US" sz="1400" dirty="0" err="1"/>
              <a:t>builder.setSpout</a:t>
            </a:r>
            <a:r>
              <a:rPr lang="en-US" sz="1400" dirty="0"/>
              <a:t>("sentences", new </a:t>
            </a:r>
            <a:r>
              <a:rPr lang="en-US" sz="1400" dirty="0" err="1"/>
              <a:t>RandomSentenceSpout</a:t>
            </a:r>
            <a:r>
              <a:rPr lang="en-US" sz="1400" dirty="0"/>
              <a:t>(), 5);        </a:t>
            </a:r>
          </a:p>
          <a:p>
            <a:pPr marL="0" indent="0">
              <a:buNone/>
            </a:pPr>
            <a:r>
              <a:rPr lang="en-US" sz="1400" dirty="0" err="1"/>
              <a:t>builder.setBolt</a:t>
            </a:r>
            <a:r>
              <a:rPr lang="en-US" sz="1400" dirty="0"/>
              <a:t>("split", new </a:t>
            </a:r>
            <a:r>
              <a:rPr lang="en-US" sz="1400" dirty="0" err="1"/>
              <a:t>SplitSentence</a:t>
            </a:r>
            <a:r>
              <a:rPr lang="en-US" sz="1400" dirty="0"/>
              <a:t>(), 8</a:t>
            </a:r>
            <a:r>
              <a:rPr lang="en-US" sz="1400" dirty="0" smtClean="0"/>
              <a:t>).</a:t>
            </a:r>
            <a:r>
              <a:rPr lang="en-US" sz="1400" dirty="0" err="1"/>
              <a:t>shuffleGrouping</a:t>
            </a:r>
            <a:r>
              <a:rPr lang="en-US" sz="1400" dirty="0"/>
              <a:t>("sentences");</a:t>
            </a:r>
          </a:p>
          <a:p>
            <a:pPr marL="0" indent="0">
              <a:buNone/>
            </a:pPr>
            <a:r>
              <a:rPr lang="en-US" sz="1400" dirty="0" err="1"/>
              <a:t>builder.setBolt</a:t>
            </a:r>
            <a:r>
              <a:rPr lang="en-US" sz="1400" dirty="0"/>
              <a:t>("count", new </a:t>
            </a:r>
            <a:r>
              <a:rPr lang="en-US" sz="1400" dirty="0" err="1"/>
              <a:t>WordCount</a:t>
            </a:r>
            <a:r>
              <a:rPr lang="en-US" sz="1400" dirty="0"/>
              <a:t>(), 12</a:t>
            </a:r>
            <a:r>
              <a:rPr lang="en-US" sz="1400" dirty="0" smtClean="0"/>
              <a:t>).</a:t>
            </a:r>
            <a:r>
              <a:rPr lang="en-US" sz="1400" dirty="0" err="1"/>
              <a:t>fieldsGrouping</a:t>
            </a:r>
            <a:r>
              <a:rPr lang="en-US" sz="1400" dirty="0"/>
              <a:t>("split", new Fields("word"));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51100" y="2679700"/>
            <a:ext cx="812800" cy="749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Spout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4648200" y="2679700"/>
            <a:ext cx="812800" cy="749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Split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6997700" y="2679700"/>
            <a:ext cx="812800" cy="749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Count</a:t>
            </a:r>
            <a:endParaRPr lang="en-US" sz="1100" dirty="0"/>
          </a:p>
        </p:txBody>
      </p:sp>
      <p:sp>
        <p:nvSpPr>
          <p:cNvPr id="10" name="Right Arrow 9"/>
          <p:cNvSpPr/>
          <p:nvPr/>
        </p:nvSpPr>
        <p:spPr>
          <a:xfrm>
            <a:off x="457200" y="2679700"/>
            <a:ext cx="1816100" cy="7493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309336"/>
            <a:ext cx="195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Sentences Stream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6"/>
            <a:endCxn id="8" idx="2"/>
          </p:cNvCxnSpPr>
          <p:nvPr/>
        </p:nvCxnSpPr>
        <p:spPr>
          <a:xfrm>
            <a:off x="3263900" y="3054350"/>
            <a:ext cx="138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9" idx="2"/>
          </p:cNvCxnSpPr>
          <p:nvPr/>
        </p:nvCxnSpPr>
        <p:spPr>
          <a:xfrm>
            <a:off x="5461000" y="3054350"/>
            <a:ext cx="1536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827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in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SplitBolt</a:t>
            </a:r>
            <a:endParaRPr lang="en-US" dirty="0" smtClean="0"/>
          </a:p>
          <a:p>
            <a:pPr marL="0" indent="0">
              <a:buNone/>
            </a:pPr>
            <a:r>
              <a:rPr lang="en-US" sz="1300" dirty="0"/>
              <a:t>public void </a:t>
            </a:r>
            <a:r>
              <a:rPr lang="en-US" sz="1300" b="1" dirty="0"/>
              <a:t>execute</a:t>
            </a:r>
            <a:r>
              <a:rPr lang="en-US" sz="1300" dirty="0"/>
              <a:t>(Tuple tuple, </a:t>
            </a:r>
            <a:r>
              <a:rPr lang="en-US" sz="1300" dirty="0" err="1"/>
              <a:t>BasicOutputCollector</a:t>
            </a:r>
            <a:r>
              <a:rPr lang="en-US" sz="1300" dirty="0"/>
              <a:t> collector) </a:t>
            </a:r>
            <a:r>
              <a:rPr lang="en-US" sz="1300" dirty="0" smtClean="0"/>
              <a:t>{</a:t>
            </a:r>
          </a:p>
          <a:p>
            <a:pPr marL="0" indent="0">
              <a:buNone/>
            </a:pPr>
            <a:r>
              <a:rPr lang="en-US" sz="1300" dirty="0"/>
              <a:t> </a:t>
            </a:r>
            <a:r>
              <a:rPr lang="en-US" sz="1300" dirty="0" smtClean="0"/>
              <a:t> String[] tokens = </a:t>
            </a:r>
            <a:r>
              <a:rPr lang="en-US" sz="1300" dirty="0" err="1" smtClean="0"/>
              <a:t>tuple.getString</a:t>
            </a:r>
            <a:r>
              <a:rPr lang="en-US" sz="1300" dirty="0" smtClean="0"/>
              <a:t>(0).split(“ “);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smtClean="0"/>
              <a:t>for (String token : tokens) {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smtClean="0"/>
              <a:t>  </a:t>
            </a:r>
            <a:r>
              <a:rPr lang="en-US" sz="1300" dirty="0" err="1" smtClean="0"/>
              <a:t>collector.emit</a:t>
            </a:r>
            <a:r>
              <a:rPr lang="en-US" sz="1300" dirty="0"/>
              <a:t>(new Values(</a:t>
            </a:r>
            <a:r>
              <a:rPr lang="en-US" sz="1300" dirty="0" smtClean="0"/>
              <a:t>word, 1)</a:t>
            </a:r>
            <a:r>
              <a:rPr lang="en-US" sz="1300" dirty="0"/>
              <a:t>)</a:t>
            </a:r>
            <a:r>
              <a:rPr lang="en-US" sz="1300" dirty="0" smtClean="0"/>
              <a:t>;</a:t>
            </a:r>
          </a:p>
          <a:p>
            <a:pPr marL="0" indent="0">
              <a:buNone/>
            </a:pPr>
            <a:r>
              <a:rPr lang="en-US" sz="1300" dirty="0" smtClean="0"/>
              <a:t>  }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}</a:t>
            </a:r>
            <a:endParaRPr lang="en-US" dirty="0" smtClean="0"/>
          </a:p>
          <a:p>
            <a:r>
              <a:rPr lang="en-US" dirty="0" err="1" smtClean="0"/>
              <a:t>CountBolt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public </a:t>
            </a:r>
            <a:r>
              <a:rPr lang="en-US" sz="1200" dirty="0"/>
              <a:t>void </a:t>
            </a:r>
            <a:r>
              <a:rPr lang="en-US" sz="1200" b="1" dirty="0"/>
              <a:t>execute</a:t>
            </a:r>
            <a:r>
              <a:rPr lang="en-US" sz="1200" dirty="0"/>
              <a:t>(Tuple tuple, </a:t>
            </a:r>
            <a:r>
              <a:rPr lang="en-US" sz="1200" dirty="0" err="1"/>
              <a:t>BasicOutputCollector</a:t>
            </a:r>
            <a:r>
              <a:rPr lang="en-US" sz="1200" dirty="0"/>
              <a:t> collector) {</a:t>
            </a:r>
          </a:p>
          <a:p>
            <a:pPr marL="0" indent="0">
              <a:buNone/>
            </a:pPr>
            <a:r>
              <a:rPr lang="en-US" sz="1200" dirty="0" smtClean="0"/>
              <a:t>  String </a:t>
            </a:r>
            <a:r>
              <a:rPr lang="en-US" sz="1200" dirty="0"/>
              <a:t>word = </a:t>
            </a:r>
            <a:r>
              <a:rPr lang="en-US" sz="1200" dirty="0" err="1"/>
              <a:t>tuple.getString</a:t>
            </a:r>
            <a:r>
              <a:rPr lang="en-US" sz="1200" dirty="0"/>
              <a:t>(0);</a:t>
            </a:r>
          </a:p>
          <a:p>
            <a:pPr marL="0" indent="0">
              <a:buNone/>
            </a:pPr>
            <a:r>
              <a:rPr lang="en-US" sz="1200" dirty="0" smtClean="0"/>
              <a:t>  Integer </a:t>
            </a:r>
            <a:r>
              <a:rPr lang="en-US" sz="1200" dirty="0"/>
              <a:t>count = </a:t>
            </a:r>
            <a:r>
              <a:rPr lang="en-US" sz="1200" dirty="0" err="1"/>
              <a:t>counts.get</a:t>
            </a:r>
            <a:r>
              <a:rPr lang="en-US" sz="1200" dirty="0"/>
              <a:t>(word);</a:t>
            </a:r>
          </a:p>
          <a:p>
            <a:pPr marL="0" indent="0">
              <a:buNone/>
            </a:pPr>
            <a:r>
              <a:rPr lang="en-US" sz="1200" dirty="0" smtClean="0"/>
              <a:t>  if </a:t>
            </a:r>
            <a:r>
              <a:rPr lang="en-US" sz="1200" dirty="0"/>
              <a:t>(count == null)</a:t>
            </a:r>
          </a:p>
          <a:p>
            <a:pPr marL="0" indent="0">
              <a:buNone/>
            </a:pPr>
            <a:r>
              <a:rPr lang="en-US" sz="1200" dirty="0" smtClean="0"/>
              <a:t>    count </a:t>
            </a:r>
            <a:r>
              <a:rPr lang="en-US" sz="1200" dirty="0"/>
              <a:t>= 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smtClean="0"/>
              <a:t>count</a:t>
            </a:r>
            <a:r>
              <a:rPr lang="en-US" sz="1200" dirty="0"/>
              <a:t>++;</a:t>
            </a:r>
          </a:p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counts.put</a:t>
            </a:r>
            <a:r>
              <a:rPr lang="en-US" sz="1200" dirty="0"/>
              <a:t>(word, count);</a:t>
            </a:r>
          </a:p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collector.emit</a:t>
            </a:r>
            <a:r>
              <a:rPr lang="en-US" sz="1200" dirty="0"/>
              <a:t>(new Values(word, count))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12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over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Trident-ml: An online algorithms library over storm.</a:t>
            </a:r>
          </a:p>
          <a:p>
            <a:pPr lvl="1"/>
            <a:r>
              <a:rPr lang="en-US" dirty="0" smtClean="0"/>
              <a:t>Linear Classification</a:t>
            </a:r>
          </a:p>
          <a:p>
            <a:pPr lvl="1"/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Clustering (</a:t>
            </a:r>
            <a:r>
              <a:rPr lang="en-US" dirty="0" err="1" smtClean="0"/>
              <a:t>Kmeans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Feature scaling (standardization, normalization)</a:t>
            </a:r>
          </a:p>
          <a:p>
            <a:pPr lvl="1"/>
            <a:r>
              <a:rPr lang="en-US" dirty="0" smtClean="0"/>
              <a:t>Text feature extraction</a:t>
            </a:r>
          </a:p>
          <a:p>
            <a:pPr lvl="1"/>
            <a:r>
              <a:rPr lang="en-US" dirty="0" smtClean="0"/>
              <a:t>Stream statistics (mean, variance)</a:t>
            </a:r>
          </a:p>
          <a:p>
            <a:pPr lvl="1"/>
            <a:r>
              <a:rPr lang="en-US" dirty="0" smtClean="0"/>
              <a:t>Pre-trained Twitter Sentiment Classifier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 packaged algorithms are designed to fit into limited memory and processing time but they don’t work in a distributed way!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1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Storm website</a:t>
            </a:r>
            <a:r>
              <a:rPr lang="en-US" dirty="0"/>
              <a:t>: http://storm-</a:t>
            </a:r>
            <a:r>
              <a:rPr lang="en-US" dirty="0" err="1"/>
              <a:t>project.net</a:t>
            </a:r>
            <a:r>
              <a:rPr lang="en-US" dirty="0"/>
              <a:t>/</a:t>
            </a:r>
          </a:p>
          <a:p>
            <a:r>
              <a:rPr lang="en-US" b="1" dirty="0" smtClean="0"/>
              <a:t>Storm </a:t>
            </a:r>
            <a:r>
              <a:rPr lang="en-US" b="1" dirty="0" err="1" smtClean="0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nathanmarz</a:t>
            </a:r>
            <a:r>
              <a:rPr lang="en-US" dirty="0"/>
              <a:t>/storm</a:t>
            </a:r>
            <a:endParaRPr lang="en-US" dirty="0" smtClean="0"/>
          </a:p>
          <a:p>
            <a:r>
              <a:rPr lang="en-US" b="1" dirty="0" smtClean="0"/>
              <a:t>Book</a:t>
            </a:r>
            <a:r>
              <a:rPr lang="en-US" dirty="0" smtClean="0"/>
              <a:t>: Get started with storm, </a:t>
            </a:r>
            <a:r>
              <a:rPr lang="en-US" dirty="0"/>
              <a:t>Jonathan </a:t>
            </a:r>
            <a:r>
              <a:rPr lang="en-US" dirty="0" err="1"/>
              <a:t>Leibiusky</a:t>
            </a:r>
            <a:r>
              <a:rPr lang="en-US" dirty="0"/>
              <a:t>, Gabriel </a:t>
            </a:r>
            <a:r>
              <a:rPr lang="en-US" dirty="0" err="1"/>
              <a:t>Eisbruch</a:t>
            </a:r>
            <a:r>
              <a:rPr lang="en-US" dirty="0"/>
              <a:t>, Dario </a:t>
            </a:r>
            <a:r>
              <a:rPr lang="en-US" dirty="0" err="1" smtClean="0"/>
              <a:t>Simonassi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Mailing list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err="1" smtClean="0"/>
              <a:t>user@storm.apache.incubator.org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78" y="3105835"/>
            <a:ext cx="228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73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big data era.</a:t>
            </a:r>
          </a:p>
          <a:p>
            <a:r>
              <a:rPr lang="en-US" dirty="0" smtClean="0"/>
              <a:t>Most of the </a:t>
            </a:r>
            <a:r>
              <a:rPr lang="en-US" b="1" dirty="0" smtClean="0"/>
              <a:t>practical</a:t>
            </a:r>
            <a:r>
              <a:rPr lang="en-US" dirty="0" smtClean="0"/>
              <a:t> ML and DM projects in companies are considered to be large scale.</a:t>
            </a:r>
          </a:p>
          <a:p>
            <a:r>
              <a:rPr lang="en-US" dirty="0" smtClean="0"/>
              <a:t>Convert traditional ML and DM algorithms into a distributed algorithms is </a:t>
            </a:r>
            <a:r>
              <a:rPr lang="en-US" b="1" dirty="0" smtClean="0"/>
              <a:t>not as easy as you think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typical time period of designing and implementing a new algorithm requires </a:t>
            </a:r>
            <a:r>
              <a:rPr lang="en-US" b="1" dirty="0" smtClean="0"/>
              <a:t>several month in full time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12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Slideshare</a:t>
            </a:r>
            <a:r>
              <a:rPr lang="en-US" dirty="0" smtClean="0"/>
              <a:t>: Tons of interesting and useful slides.</a:t>
            </a:r>
          </a:p>
          <a:p>
            <a:endParaRPr lang="en-US" dirty="0" smtClean="0"/>
          </a:p>
          <a:p>
            <a:r>
              <a:rPr lang="en-US" b="1" dirty="0" err="1" smtClean="0"/>
              <a:t>InfoQ</a:t>
            </a:r>
            <a:r>
              <a:rPr lang="en-US" dirty="0" smtClean="0"/>
              <a:t>: A </a:t>
            </a:r>
            <a:r>
              <a:rPr lang="en-US" dirty="0"/>
              <a:t>practitioner-driven community news site focused on facilitating the spread of knowledge and innovation in enterprise software development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Top companies’ engineering blog</a:t>
            </a:r>
            <a:r>
              <a:rPr lang="en-US" dirty="0" smtClean="0"/>
              <a:t>: First-hand resource from the people who invented the things.</a:t>
            </a:r>
          </a:p>
          <a:p>
            <a:endParaRPr lang="en-US" dirty="0" smtClean="0"/>
          </a:p>
          <a:p>
            <a:r>
              <a:rPr lang="en-US" b="1" dirty="0" err="1"/>
              <a:t>Quora</a:t>
            </a:r>
            <a:r>
              <a:rPr lang="en-US" dirty="0"/>
              <a:t>: Ask question and get answers from the real domain experts!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0"/>
            <a:ext cx="628550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7933" y="6082913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01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0"/>
            <a:ext cx="62452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7133" y="6044813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24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816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/>
              <a:t>How do we make use of these data?</a:t>
            </a:r>
            <a:endParaRPr lang="en-US" sz="60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FF0000"/>
                </a:solidFill>
              </a:rPr>
              <a:t>Large Scale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FF0000"/>
                </a:solidFill>
              </a:rPr>
              <a:t>Data Mining</a:t>
            </a:r>
          </a:p>
          <a:p>
            <a:pPr marL="0" indent="0" algn="ctr">
              <a:buNone/>
            </a:pPr>
            <a:r>
              <a:rPr lang="en-US" sz="6000" dirty="0"/>
              <a:t>Why not </a:t>
            </a:r>
            <a:r>
              <a:rPr lang="en-US" sz="6000" dirty="0" smtClean="0"/>
              <a:t>‘classical’ data </a:t>
            </a:r>
            <a:r>
              <a:rPr lang="en-US" sz="6000" dirty="0"/>
              <a:t>mining?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cannot be efficiently processed by one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algorithms as well as their implementations are mainly single machine version.</a:t>
            </a:r>
          </a:p>
          <a:p>
            <a:r>
              <a:rPr lang="en-US" altLang="zh-CN" dirty="0" smtClean="0"/>
              <a:t>Most of them run in single thread/process.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	Time is money!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78" y="3214535"/>
            <a:ext cx="381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cannot be load into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61" y="2715045"/>
            <a:ext cx="4537182" cy="3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Storage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cannot be stored in one machine</a:t>
            </a:r>
            <a:r>
              <a:rPr lang="en-US" dirty="0" smtClean="0"/>
              <a:t>. No single computer can store petabytes of data.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20" y="2835913"/>
            <a:ext cx="4813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3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Foundation of Large Scale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Infrastructure</a:t>
            </a:r>
          </a:p>
          <a:p>
            <a:pPr lvl="1"/>
            <a:r>
              <a:rPr lang="en-US" sz="1800" dirty="0" smtClean="0"/>
              <a:t>Machines</a:t>
            </a:r>
          </a:p>
          <a:p>
            <a:pPr lvl="1"/>
            <a:r>
              <a:rPr lang="en-US" sz="1800" dirty="0" smtClean="0"/>
              <a:t>High speed interconnection</a:t>
            </a:r>
          </a:p>
          <a:p>
            <a:pPr lvl="1"/>
            <a:r>
              <a:rPr lang="en-US" sz="1800" dirty="0" smtClean="0"/>
              <a:t>Auxiliary devices</a:t>
            </a:r>
            <a:endParaRPr lang="en-US" sz="1800" dirty="0"/>
          </a:p>
          <a:p>
            <a:r>
              <a:rPr lang="en-US" sz="2800" dirty="0" smtClean="0"/>
              <a:t>Framework</a:t>
            </a:r>
          </a:p>
          <a:p>
            <a:pPr lvl="1"/>
            <a:r>
              <a:rPr lang="en-US" sz="1800" dirty="0" err="1" smtClean="0"/>
              <a:t>MapReduce</a:t>
            </a:r>
            <a:endParaRPr lang="en-US" sz="1800" dirty="0" smtClean="0"/>
          </a:p>
          <a:p>
            <a:pPr lvl="1"/>
            <a:r>
              <a:rPr lang="en-US" sz="1800" dirty="0" smtClean="0"/>
              <a:t>Bulk Synchronous Parallel</a:t>
            </a:r>
          </a:p>
          <a:p>
            <a:pPr lvl="1"/>
            <a:r>
              <a:rPr lang="en-US" sz="1800" dirty="0" smtClean="0"/>
              <a:t>Distributed Real Time Computing Framework </a:t>
            </a:r>
          </a:p>
          <a:p>
            <a:r>
              <a:rPr lang="en-US" sz="2800" dirty="0" smtClean="0"/>
              <a:t>Algorithm</a:t>
            </a:r>
          </a:p>
          <a:p>
            <a:pPr lvl="1"/>
            <a:r>
              <a:rPr lang="en-US" sz="1800" dirty="0" smtClean="0"/>
              <a:t>Parallelization</a:t>
            </a:r>
          </a:p>
          <a:p>
            <a:pPr lvl="1"/>
            <a:r>
              <a:rPr lang="en-US" sz="1800" dirty="0" smtClean="0"/>
              <a:t>Online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4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Computers. A lot of </a:t>
            </a:r>
            <a:r>
              <a:rPr lang="en-US" dirty="0" smtClean="0"/>
              <a:t>them!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52641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+mn-lt"/>
            </a:endParaRPr>
          </a:p>
          <a:p>
            <a:pPr marL="0" indent="0">
              <a:buNone/>
            </a:pPr>
            <a:r>
              <a:rPr lang="en-US" sz="2800" dirty="0" smtClean="0">
                <a:latin typeface="+mn-lt"/>
              </a:rPr>
              <a:t>You probably need.</a:t>
            </a:r>
            <a:r>
              <a:rPr lang="en-US" sz="2000" dirty="0" smtClean="0">
                <a:latin typeface="+mn-lt"/>
              </a:rPr>
              <a:t>                </a:t>
            </a:r>
          </a:p>
          <a:p>
            <a:pPr marL="0" indent="0">
              <a:buNone/>
            </a:pPr>
            <a:endParaRPr lang="en-US" sz="2000" dirty="0" smtClean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08" y="1600200"/>
            <a:ext cx="1782844" cy="15889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9120" y="2108138"/>
            <a:ext cx="195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small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4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is large?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5779" cy="4525963"/>
          </a:xfrm>
        </p:spPr>
        <p:txBody>
          <a:bodyPr/>
          <a:lstStyle/>
          <a:p>
            <a:r>
              <a:rPr lang="en-US" sz="3600" b="1" dirty="0" smtClean="0"/>
              <a:t>It depends…</a:t>
            </a:r>
          </a:p>
          <a:p>
            <a:r>
              <a:rPr lang="en-US" dirty="0" smtClean="0"/>
              <a:t>In the </a:t>
            </a:r>
            <a:r>
              <a:rPr lang="en-US" b="1" dirty="0" smtClean="0"/>
              <a:t>early days (before 80s)</a:t>
            </a:r>
            <a:r>
              <a:rPr lang="en-US" dirty="0" smtClean="0"/>
              <a:t>: </a:t>
            </a:r>
            <a:r>
              <a:rPr lang="en-US" b="1" dirty="0" smtClean="0"/>
              <a:t>1 Kilobyte is big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first computer ENIAC has </a:t>
            </a:r>
            <a:r>
              <a:rPr lang="en-US" b="1" dirty="0" smtClean="0"/>
              <a:t>1 KB</a:t>
            </a:r>
            <a:r>
              <a:rPr lang="en-US" dirty="0" smtClean="0"/>
              <a:t> of core memory (equivalent memory space).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36" y="1808689"/>
            <a:ext cx="2896437" cy="22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Computers. A lot of </a:t>
            </a:r>
            <a:r>
              <a:rPr lang="en-US" dirty="0" smtClean="0"/>
              <a:t>them!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52641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+mn-lt"/>
            </a:endParaRPr>
          </a:p>
          <a:p>
            <a:pPr marL="0" indent="0">
              <a:buNone/>
            </a:pPr>
            <a:r>
              <a:rPr lang="en-US" sz="2800" dirty="0" smtClean="0">
                <a:latin typeface="+mn-lt"/>
              </a:rPr>
              <a:t>You probably need.</a:t>
            </a:r>
            <a:r>
              <a:rPr lang="en-US" sz="2000" dirty="0" smtClean="0">
                <a:latin typeface="+mn-lt"/>
              </a:rPr>
              <a:t>                </a:t>
            </a:r>
          </a:p>
          <a:p>
            <a:pPr marL="0" indent="0">
              <a:buNone/>
            </a:pPr>
            <a:endParaRPr lang="en-US" sz="2000" dirty="0" smtClean="0">
              <a:latin typeface="+mn-lt"/>
            </a:endParaRPr>
          </a:p>
          <a:p>
            <a:pPr marL="0" indent="0">
              <a:buNone/>
            </a:pPr>
            <a:r>
              <a:rPr lang="en-US" sz="2000" dirty="0" smtClean="0">
                <a:latin typeface="+mn-lt"/>
              </a:rPr>
              <a:t>Or a rack                             Or a data center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08" y="1600200"/>
            <a:ext cx="1782844" cy="1588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7" y="3435198"/>
            <a:ext cx="1357521" cy="292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58" y="3435197"/>
            <a:ext cx="4338775" cy="28939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9120" y="2108138"/>
            <a:ext cx="195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small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9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Auxiliaries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Routers</a:t>
            </a:r>
          </a:p>
          <a:p>
            <a:pPr lvl="1"/>
            <a:r>
              <a:rPr lang="en-US" dirty="0" smtClean="0"/>
              <a:t>Cables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36" y="1757330"/>
            <a:ext cx="2169635" cy="144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82" y="1600200"/>
            <a:ext cx="2641856" cy="2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9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Auxiliaries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Routers</a:t>
            </a:r>
          </a:p>
          <a:p>
            <a:pPr lvl="1"/>
            <a:r>
              <a:rPr lang="en-US" dirty="0" smtClean="0"/>
              <a:t>Cables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Cooling</a:t>
            </a:r>
          </a:p>
          <a:p>
            <a:pPr lvl="1"/>
            <a:r>
              <a:rPr lang="en-US" dirty="0" smtClean="0"/>
              <a:t>Air conditioners</a:t>
            </a:r>
          </a:p>
          <a:p>
            <a:pPr lvl="1"/>
            <a:r>
              <a:rPr lang="en-US" dirty="0" smtClean="0"/>
              <a:t>Water cooling devices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36" y="1757330"/>
            <a:ext cx="2169635" cy="144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82" y="1600200"/>
            <a:ext cx="2641856" cy="203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10" y="3635006"/>
            <a:ext cx="1452029" cy="193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936" y="3456136"/>
            <a:ext cx="2169635" cy="14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Auxiliaries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Routers</a:t>
            </a:r>
          </a:p>
          <a:p>
            <a:pPr lvl="1"/>
            <a:r>
              <a:rPr lang="en-US" dirty="0" smtClean="0"/>
              <a:t>Cables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Cooling</a:t>
            </a:r>
          </a:p>
          <a:p>
            <a:pPr lvl="1"/>
            <a:r>
              <a:rPr lang="en-US" dirty="0" smtClean="0"/>
              <a:t>Air conditioners</a:t>
            </a:r>
          </a:p>
          <a:p>
            <a:pPr lvl="1"/>
            <a:r>
              <a:rPr lang="en-US" dirty="0" smtClean="0"/>
              <a:t>Water cooling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Power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36" y="1757330"/>
            <a:ext cx="2169635" cy="144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82" y="1600200"/>
            <a:ext cx="2641856" cy="203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10" y="3635006"/>
            <a:ext cx="1452029" cy="193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936" y="3456136"/>
            <a:ext cx="2169635" cy="1446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725" y="4902559"/>
            <a:ext cx="3527595" cy="18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2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Those cost too much!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IaaS</a:t>
            </a:r>
            <a:r>
              <a:rPr lang="en-US" altLang="zh-CN" dirty="0" smtClean="0"/>
              <a:t>)</a:t>
            </a:r>
            <a:r>
              <a:rPr lang="en-US" dirty="0" smtClean="0"/>
              <a:t> cloud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24" y="2422394"/>
            <a:ext cx="3635705" cy="1340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31" y="2422394"/>
            <a:ext cx="3229990" cy="1558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20362"/>
            <a:ext cx="3393516" cy="1083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289" y="4316768"/>
            <a:ext cx="3712989" cy="14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5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36" y="2859850"/>
            <a:ext cx="1917866" cy="128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Map-Reduce</a:t>
            </a:r>
          </a:p>
          <a:p>
            <a:pPr lvl="1"/>
            <a:r>
              <a:rPr lang="en-US" dirty="0" err="1" smtClean="0"/>
              <a:t>Hadoop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Bulk Synchronous Parallel (BSP)</a:t>
            </a:r>
          </a:p>
          <a:p>
            <a:pPr lvl="1"/>
            <a:r>
              <a:rPr lang="en-US" dirty="0" err="1" smtClean="0"/>
              <a:t>Giraph</a:t>
            </a:r>
            <a:endParaRPr lang="en-US" dirty="0" smtClean="0"/>
          </a:p>
          <a:p>
            <a:pPr lvl="1"/>
            <a:r>
              <a:rPr lang="en-US" dirty="0" smtClean="0"/>
              <a:t>Hama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In-memory Cluster Computing</a:t>
            </a:r>
          </a:p>
          <a:p>
            <a:pPr lvl="1"/>
            <a:r>
              <a:rPr lang="en-US" dirty="0" smtClean="0"/>
              <a:t>Spark</a:t>
            </a:r>
          </a:p>
          <a:p>
            <a:endParaRPr lang="en-US" dirty="0" smtClean="0"/>
          </a:p>
          <a:p>
            <a:r>
              <a:rPr lang="en-US" dirty="0" smtClean="0"/>
              <a:t>Real Time Computing Framework</a:t>
            </a:r>
          </a:p>
          <a:p>
            <a:pPr lvl="1"/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69" y="4142837"/>
            <a:ext cx="2142186" cy="1075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79" y="1600200"/>
            <a:ext cx="4352799" cy="1029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166" y="3260414"/>
            <a:ext cx="2400087" cy="685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269" y="5245009"/>
            <a:ext cx="2286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Map-Reduce: Algorithmic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Map-Reduce is not a new concept!</a:t>
            </a:r>
          </a:p>
          <a:p>
            <a:r>
              <a:rPr lang="en-US" dirty="0" smtClean="0"/>
              <a:t>Map and Reduce are two commonly used operations.</a:t>
            </a:r>
          </a:p>
          <a:p>
            <a:pPr lvl="1"/>
            <a:endParaRPr lang="en-US" dirty="0"/>
          </a:p>
          <a:p>
            <a:r>
              <a:rPr lang="en-US" b="1" dirty="0" smtClean="0"/>
              <a:t>Map</a:t>
            </a:r>
            <a:r>
              <a:rPr lang="en-US" dirty="0" smtClean="0"/>
              <a:t>: A </a:t>
            </a:r>
            <a:r>
              <a:rPr lang="en-US" b="1" i="1" dirty="0" smtClean="0"/>
              <a:t>high order function</a:t>
            </a:r>
            <a:r>
              <a:rPr lang="en-US" dirty="0" smtClean="0"/>
              <a:t> that applies a function (a.k.a. </a:t>
            </a:r>
            <a:r>
              <a:rPr lang="en-US" b="1" dirty="0" smtClean="0"/>
              <a:t>Transformer</a:t>
            </a:r>
            <a:r>
              <a:rPr lang="en-US" dirty="0" smtClean="0"/>
              <a:t>) to each element of the list.</a:t>
            </a:r>
          </a:p>
          <a:p>
            <a:endParaRPr lang="en-US" dirty="0"/>
          </a:p>
          <a:p>
            <a:r>
              <a:rPr lang="en-US" b="1" dirty="0" smtClean="0"/>
              <a:t>Reduce</a:t>
            </a:r>
            <a:r>
              <a:rPr lang="en-US" dirty="0" smtClean="0"/>
              <a:t>: A </a:t>
            </a:r>
            <a:r>
              <a:rPr lang="en-US" b="1" i="1" dirty="0" smtClean="0"/>
              <a:t>high order function</a:t>
            </a:r>
            <a:r>
              <a:rPr lang="en-US" dirty="0" smtClean="0"/>
              <a:t> that applies a combiner function to a list of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6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ap</a:t>
            </a:r>
            <a:r>
              <a:rPr lang="en-US" sz="3200" dirty="0" smtClean="0"/>
              <a:t> (function, list)</a:t>
            </a:r>
          </a:p>
          <a:p>
            <a:pPr marL="0" indent="0">
              <a:buNone/>
            </a:pPr>
            <a:r>
              <a:rPr lang="en-US" sz="3200" dirty="0" smtClean="0"/>
              <a:t>Example: </a:t>
            </a:r>
          </a:p>
          <a:p>
            <a:r>
              <a:rPr lang="en-US" dirty="0" smtClean="0"/>
              <a:t>Convert all the letters to lower case:</a:t>
            </a:r>
          </a:p>
          <a:p>
            <a:pPr lvl="1"/>
            <a:r>
              <a:rPr lang="en-US" sz="1800" b="1" dirty="0" smtClean="0"/>
              <a:t>map</a:t>
            </a:r>
            <a:r>
              <a:rPr lang="en-US" sz="1800" dirty="0" smtClean="0"/>
              <a:t>(</a:t>
            </a:r>
            <a:r>
              <a:rPr lang="en-US" sz="1800" b="1" dirty="0" err="1" smtClean="0"/>
              <a:t>toLower</a:t>
            </a:r>
            <a:r>
              <a:rPr lang="en-US" sz="1800" dirty="0" smtClean="0"/>
              <a:t>, “</a:t>
            </a:r>
            <a:r>
              <a:rPr lang="en-US" sz="1800" dirty="0" err="1" smtClean="0"/>
              <a:t>HeLLO</a:t>
            </a:r>
            <a:r>
              <a:rPr lang="en-US" sz="1800" dirty="0" smtClean="0"/>
              <a:t>, World!”) -&gt; “hello, world!”</a:t>
            </a:r>
          </a:p>
          <a:p>
            <a:r>
              <a:rPr lang="en-US" dirty="0" smtClean="0"/>
              <a:t>Count the number of words of each element</a:t>
            </a:r>
          </a:p>
          <a:p>
            <a:pPr lvl="1"/>
            <a:r>
              <a:rPr lang="en-US" sz="1800" b="1" dirty="0"/>
              <a:t>m</a:t>
            </a:r>
            <a:r>
              <a:rPr lang="en-US" sz="1800" b="1" dirty="0" smtClean="0"/>
              <a:t>ap</a:t>
            </a:r>
            <a:r>
              <a:rPr lang="en-US" sz="1800" dirty="0" smtClean="0"/>
              <a:t>(</a:t>
            </a:r>
            <a:r>
              <a:rPr lang="en-US" sz="1800" b="1" dirty="0" err="1" smtClean="0"/>
              <a:t>wordCount</a:t>
            </a:r>
            <a:r>
              <a:rPr lang="en-US" sz="1800" dirty="0" smtClean="0"/>
              <a:t>, [“hello world”, “good evening”, “hi”]) -&gt; [2, 2, 1]</a:t>
            </a:r>
          </a:p>
          <a:p>
            <a:r>
              <a:rPr lang="en-US" dirty="0" smtClean="0"/>
              <a:t>Inverse the key and value of each element</a:t>
            </a:r>
          </a:p>
          <a:p>
            <a:pPr lvl="1"/>
            <a:r>
              <a:rPr lang="en-US" sz="1800" b="1" dirty="0" smtClean="0"/>
              <a:t>map</a:t>
            </a:r>
            <a:r>
              <a:rPr lang="en-US" sz="1800" dirty="0" smtClean="0"/>
              <a:t>(</a:t>
            </a:r>
            <a:r>
              <a:rPr lang="en-US" sz="1800" b="1" dirty="0" smtClean="0"/>
              <a:t>inverse</a:t>
            </a:r>
            <a:r>
              <a:rPr lang="en-US" sz="1800" dirty="0" smtClean="0"/>
              <a:t>, [“key1”: “value1”, “key2”: “value2”]) -&gt; [“value1”: “key1”, “value2”: “key2”]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  <a:r>
              <a:rPr lang="en-US" dirty="0" smtClean="0"/>
              <a:t>(function, list)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r>
              <a:rPr lang="en-US" dirty="0" smtClean="0"/>
              <a:t>Get the sum of a list of elements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plus</a:t>
            </a:r>
            <a:r>
              <a:rPr lang="en-US" dirty="0" smtClean="0"/>
              <a:t>, [1, 2, 3, 4, 5]) -&gt; 15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97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45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80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280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91200" y="31242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6" name="Straight Connector 15"/>
          <p:cNvCxnSpPr>
            <a:stCxn id="11" idx="3"/>
            <a:endCxn id="5" idx="0"/>
          </p:cNvCxnSpPr>
          <p:nvPr/>
        </p:nvCxnSpPr>
        <p:spPr>
          <a:xfrm flipH="1">
            <a:off x="5638800" y="3460244"/>
            <a:ext cx="211916" cy="2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6" idx="1"/>
          </p:cNvCxnSpPr>
          <p:nvPr/>
        </p:nvCxnSpPr>
        <p:spPr>
          <a:xfrm>
            <a:off x="6138084" y="3460244"/>
            <a:ext cx="119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2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  <a:r>
              <a:rPr lang="en-US" dirty="0" smtClean="0"/>
              <a:t>(function, list)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r>
              <a:rPr lang="en-US" dirty="0" smtClean="0"/>
              <a:t>Get the sum of a list of elements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plus</a:t>
            </a:r>
            <a:r>
              <a:rPr lang="en-US" dirty="0" smtClean="0"/>
              <a:t>, [1, 2, 3, 4, 5]) -&gt; 15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97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45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80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280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91200" y="31242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324600" y="25654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6" name="Straight Connector 15"/>
          <p:cNvCxnSpPr>
            <a:stCxn id="11" idx="3"/>
            <a:endCxn id="5" idx="0"/>
          </p:cNvCxnSpPr>
          <p:nvPr/>
        </p:nvCxnSpPr>
        <p:spPr>
          <a:xfrm flipH="1">
            <a:off x="5638800" y="3460244"/>
            <a:ext cx="211916" cy="2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6" idx="1"/>
          </p:cNvCxnSpPr>
          <p:nvPr/>
        </p:nvCxnSpPr>
        <p:spPr>
          <a:xfrm>
            <a:off x="6138084" y="3460244"/>
            <a:ext cx="119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2" idx="3"/>
          </p:cNvCxnSpPr>
          <p:nvPr/>
        </p:nvCxnSpPr>
        <p:spPr>
          <a:xfrm flipV="1">
            <a:off x="6138084" y="2901444"/>
            <a:ext cx="246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7" idx="0"/>
          </p:cNvCxnSpPr>
          <p:nvPr/>
        </p:nvCxnSpPr>
        <p:spPr>
          <a:xfrm>
            <a:off x="6671484" y="2901444"/>
            <a:ext cx="377016" cy="781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4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is large?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5779" cy="4525963"/>
          </a:xfrm>
        </p:spPr>
        <p:txBody>
          <a:bodyPr/>
          <a:lstStyle/>
          <a:p>
            <a:r>
              <a:rPr lang="en-US" sz="3600" b="1" dirty="0" smtClean="0"/>
              <a:t>It depends…</a:t>
            </a:r>
          </a:p>
          <a:p>
            <a:r>
              <a:rPr lang="en-US" dirty="0" smtClean="0"/>
              <a:t>In the </a:t>
            </a:r>
            <a:r>
              <a:rPr lang="en-US" b="1" dirty="0" smtClean="0"/>
              <a:t>early days (before 80s)</a:t>
            </a:r>
            <a:r>
              <a:rPr lang="en-US" dirty="0" smtClean="0"/>
              <a:t>: </a:t>
            </a:r>
            <a:r>
              <a:rPr lang="en-US" b="1" dirty="0" smtClean="0"/>
              <a:t>1 Kilobyte is big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first computer ENIAC has </a:t>
            </a:r>
            <a:r>
              <a:rPr lang="en-US" b="1" dirty="0" smtClean="0"/>
              <a:t>1 KB</a:t>
            </a:r>
            <a:r>
              <a:rPr lang="en-US" dirty="0" smtClean="0"/>
              <a:t> of core memory (equivalent memory space).</a:t>
            </a:r>
          </a:p>
          <a:p>
            <a:endParaRPr lang="en-US" dirty="0" smtClean="0"/>
          </a:p>
          <a:p>
            <a:r>
              <a:rPr lang="en-US" dirty="0"/>
              <a:t>Personal consumer computer Altair is equipped with </a:t>
            </a:r>
            <a:r>
              <a:rPr lang="en-US" b="1" dirty="0"/>
              <a:t>4 KB</a:t>
            </a:r>
            <a:r>
              <a:rPr lang="en-US" dirty="0"/>
              <a:t> memory</a:t>
            </a:r>
            <a:r>
              <a:rPr lang="en-US" dirty="0" smtClean="0"/>
              <a:t>. (1975)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36" y="1808689"/>
            <a:ext cx="2896437" cy="2276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35" y="4195834"/>
            <a:ext cx="2896437" cy="22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  <a:r>
              <a:rPr lang="en-US" dirty="0" smtClean="0"/>
              <a:t>(function, list)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r>
              <a:rPr lang="en-US" dirty="0" smtClean="0"/>
              <a:t>Get the sum of a list of elements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plus</a:t>
            </a:r>
            <a:r>
              <a:rPr lang="en-US" dirty="0" smtClean="0"/>
              <a:t>, [1, 2, 3, 4, 5]) -&gt; 15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97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45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80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280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91200" y="31242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324600" y="25654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58000" y="20193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353300" y="1524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6" name="Straight Connector 15"/>
          <p:cNvCxnSpPr>
            <a:stCxn id="11" idx="3"/>
            <a:endCxn id="5" idx="0"/>
          </p:cNvCxnSpPr>
          <p:nvPr/>
        </p:nvCxnSpPr>
        <p:spPr>
          <a:xfrm flipH="1">
            <a:off x="5638800" y="3460244"/>
            <a:ext cx="211916" cy="2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6" idx="1"/>
          </p:cNvCxnSpPr>
          <p:nvPr/>
        </p:nvCxnSpPr>
        <p:spPr>
          <a:xfrm>
            <a:off x="6138084" y="3460244"/>
            <a:ext cx="119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2" idx="3"/>
          </p:cNvCxnSpPr>
          <p:nvPr/>
        </p:nvCxnSpPr>
        <p:spPr>
          <a:xfrm flipV="1">
            <a:off x="6138084" y="2901444"/>
            <a:ext cx="246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7" idx="0"/>
          </p:cNvCxnSpPr>
          <p:nvPr/>
        </p:nvCxnSpPr>
        <p:spPr>
          <a:xfrm>
            <a:off x="6671484" y="2901444"/>
            <a:ext cx="377016" cy="781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6671484" y="2355344"/>
            <a:ext cx="246032" cy="2677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4"/>
            <a:endCxn id="8" idx="0"/>
          </p:cNvCxnSpPr>
          <p:nvPr/>
        </p:nvCxnSpPr>
        <p:spPr>
          <a:xfrm>
            <a:off x="7061200" y="2413000"/>
            <a:ext cx="622300" cy="127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7"/>
            <a:endCxn id="14" idx="3"/>
          </p:cNvCxnSpPr>
          <p:nvPr/>
        </p:nvCxnSpPr>
        <p:spPr>
          <a:xfrm flipV="1">
            <a:off x="7204884" y="1860044"/>
            <a:ext cx="207932" cy="21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9" idx="0"/>
          </p:cNvCxnSpPr>
          <p:nvPr/>
        </p:nvCxnSpPr>
        <p:spPr>
          <a:xfrm>
            <a:off x="7556500" y="1917700"/>
            <a:ext cx="774700" cy="176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4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  <a:r>
              <a:rPr lang="en-US" dirty="0" smtClean="0"/>
              <a:t>(function, list)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r>
              <a:rPr lang="en-US" dirty="0" smtClean="0"/>
              <a:t>Get the sum of a list of elements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plus</a:t>
            </a:r>
            <a:r>
              <a:rPr lang="en-US" dirty="0" smtClean="0"/>
              <a:t>, [1, 2, 3, 4, 5]) -&gt; 15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97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45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80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280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91200" y="31242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324600" y="25654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58000" y="20193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353300" y="1524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6" name="Straight Connector 15"/>
          <p:cNvCxnSpPr>
            <a:stCxn id="11" idx="3"/>
            <a:endCxn id="5" idx="0"/>
          </p:cNvCxnSpPr>
          <p:nvPr/>
        </p:nvCxnSpPr>
        <p:spPr>
          <a:xfrm flipH="1">
            <a:off x="5638800" y="3460244"/>
            <a:ext cx="211916" cy="2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6" idx="1"/>
          </p:cNvCxnSpPr>
          <p:nvPr/>
        </p:nvCxnSpPr>
        <p:spPr>
          <a:xfrm>
            <a:off x="6138084" y="3460244"/>
            <a:ext cx="119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2" idx="3"/>
          </p:cNvCxnSpPr>
          <p:nvPr/>
        </p:nvCxnSpPr>
        <p:spPr>
          <a:xfrm flipV="1">
            <a:off x="6138084" y="2901444"/>
            <a:ext cx="246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7" idx="0"/>
          </p:cNvCxnSpPr>
          <p:nvPr/>
        </p:nvCxnSpPr>
        <p:spPr>
          <a:xfrm>
            <a:off x="6671484" y="2901444"/>
            <a:ext cx="377016" cy="781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6671484" y="2355344"/>
            <a:ext cx="246032" cy="2677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4"/>
            <a:endCxn id="8" idx="0"/>
          </p:cNvCxnSpPr>
          <p:nvPr/>
        </p:nvCxnSpPr>
        <p:spPr>
          <a:xfrm>
            <a:off x="7061200" y="2413000"/>
            <a:ext cx="622300" cy="127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7"/>
            <a:endCxn id="14" idx="3"/>
          </p:cNvCxnSpPr>
          <p:nvPr/>
        </p:nvCxnSpPr>
        <p:spPr>
          <a:xfrm flipV="1">
            <a:off x="7204884" y="1860044"/>
            <a:ext cx="207932" cy="21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9" idx="0"/>
          </p:cNvCxnSpPr>
          <p:nvPr/>
        </p:nvCxnSpPr>
        <p:spPr>
          <a:xfrm>
            <a:off x="7556500" y="1917700"/>
            <a:ext cx="774700" cy="176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15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  <a:r>
              <a:rPr lang="en-US" dirty="0" smtClean="0"/>
              <a:t>(function, list)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</a:p>
          <a:p>
            <a:r>
              <a:rPr lang="en-US" dirty="0" smtClean="0"/>
              <a:t>Get the sum of a list of elements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plus</a:t>
            </a:r>
            <a:r>
              <a:rPr lang="en-US" dirty="0" smtClean="0"/>
              <a:t>, [1, 2, 3, 4, 5]) -&gt; 15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 the keys to but inverse index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</a:t>
            </a:r>
            <a:r>
              <a:rPr lang="en-US" dirty="0" smtClean="0"/>
              <a:t>(</a:t>
            </a:r>
            <a:r>
              <a:rPr lang="en-US" b="1" dirty="0" smtClean="0"/>
              <a:t>aggregate</a:t>
            </a:r>
            <a:r>
              <a:rPr lang="en-US" dirty="0" smtClean="0"/>
              <a:t>, [“key1”: “value1”, “key1”: “value2”, “key1”: “value3”, “key2”: “value3”] -&gt; [“key1”: [“value1”, “value2”, “value3”], “key2”: “value3”]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976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45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803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28000" y="3683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91200" y="31242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324600" y="25654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58000" y="20193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353300" y="1524000"/>
            <a:ext cx="406400" cy="393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6" name="Straight Connector 15"/>
          <p:cNvCxnSpPr>
            <a:stCxn id="11" idx="3"/>
            <a:endCxn id="5" idx="0"/>
          </p:cNvCxnSpPr>
          <p:nvPr/>
        </p:nvCxnSpPr>
        <p:spPr>
          <a:xfrm flipH="1">
            <a:off x="5638800" y="3460244"/>
            <a:ext cx="211916" cy="222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6" idx="1"/>
          </p:cNvCxnSpPr>
          <p:nvPr/>
        </p:nvCxnSpPr>
        <p:spPr>
          <a:xfrm>
            <a:off x="6138084" y="3460244"/>
            <a:ext cx="119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2" idx="3"/>
          </p:cNvCxnSpPr>
          <p:nvPr/>
        </p:nvCxnSpPr>
        <p:spPr>
          <a:xfrm flipV="1">
            <a:off x="6138084" y="2901444"/>
            <a:ext cx="246032" cy="28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7" idx="0"/>
          </p:cNvCxnSpPr>
          <p:nvPr/>
        </p:nvCxnSpPr>
        <p:spPr>
          <a:xfrm>
            <a:off x="6671484" y="2901444"/>
            <a:ext cx="377016" cy="781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6671484" y="2355344"/>
            <a:ext cx="246032" cy="2677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4"/>
            <a:endCxn id="8" idx="0"/>
          </p:cNvCxnSpPr>
          <p:nvPr/>
        </p:nvCxnSpPr>
        <p:spPr>
          <a:xfrm>
            <a:off x="7061200" y="2413000"/>
            <a:ext cx="622300" cy="127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7"/>
            <a:endCxn id="14" idx="3"/>
          </p:cNvCxnSpPr>
          <p:nvPr/>
        </p:nvCxnSpPr>
        <p:spPr>
          <a:xfrm flipV="1">
            <a:off x="7204884" y="1860044"/>
            <a:ext cx="207932" cy="21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9" idx="0"/>
          </p:cNvCxnSpPr>
          <p:nvPr/>
        </p:nvCxnSpPr>
        <p:spPr>
          <a:xfrm>
            <a:off x="7556500" y="1917700"/>
            <a:ext cx="774700" cy="176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5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Map-Reduce： Parallel Computing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Distributed computing framework running on top of commodity computers.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First time draw attention.</a:t>
            </a:r>
          </a:p>
          <a:p>
            <a:r>
              <a:rPr lang="en-US" dirty="0" smtClean="0"/>
              <a:t>Google’s distributed computing framework: </a:t>
            </a:r>
            <a:r>
              <a:rPr lang="en-US" dirty="0" err="1" smtClean="0"/>
              <a:t>MapReduce</a:t>
            </a:r>
            <a:r>
              <a:rPr lang="en-US" dirty="0"/>
              <a:t>: Simpliﬁed Data Processing on Large </a:t>
            </a:r>
            <a:r>
              <a:rPr lang="en-US" dirty="0" smtClean="0"/>
              <a:t>Clusters, OSDI 2004.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Get popular.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r>
              <a:rPr lang="en-US" dirty="0" smtClean="0"/>
              <a:t>. Doug Cutting and Mike </a:t>
            </a:r>
            <a:r>
              <a:rPr lang="en-US" dirty="0" err="1" smtClean="0"/>
              <a:t>Cafarella</a:t>
            </a:r>
            <a:r>
              <a:rPr lang="en-US" dirty="0" smtClean="0"/>
              <a:t> et al. 2005.</a:t>
            </a:r>
          </a:p>
          <a:p>
            <a:pPr lvl="1"/>
            <a:r>
              <a:rPr lang="en-US" dirty="0" smtClean="0"/>
              <a:t>1.2.X </a:t>
            </a:r>
            <a:r>
              <a:rPr lang="en-US" dirty="0" err="1" smtClean="0"/>
              <a:t>Hadoop</a:t>
            </a:r>
            <a:r>
              <a:rPr lang="en-US" dirty="0" smtClean="0"/>
              <a:t> 1.</a:t>
            </a:r>
          </a:p>
          <a:p>
            <a:pPr lvl="1"/>
            <a:r>
              <a:rPr lang="en-US" dirty="0" smtClean="0"/>
              <a:t>2.2.X </a:t>
            </a:r>
            <a:r>
              <a:rPr lang="en-US" dirty="0" err="1" smtClean="0"/>
              <a:t>Hadoop</a:t>
            </a:r>
            <a:r>
              <a:rPr lang="en-US" dirty="0" smtClean="0"/>
              <a:t> 2 (YARN).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0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Map-Reduce?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size of data has far beyond the processing capability of the single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Example: A small search engine</a:t>
            </a:r>
          </a:p>
          <a:p>
            <a:r>
              <a:rPr lang="en-US" dirty="0" smtClean="0"/>
              <a:t>20+</a:t>
            </a:r>
            <a:r>
              <a:rPr lang="en-US" dirty="0"/>
              <a:t> billion billion web pages x </a:t>
            </a:r>
            <a:r>
              <a:rPr lang="en-US" dirty="0" smtClean="0"/>
              <a:t>20KB</a:t>
            </a:r>
            <a:r>
              <a:rPr lang="en-US" dirty="0"/>
              <a:t> = </a:t>
            </a:r>
            <a:r>
              <a:rPr lang="en-US" dirty="0" smtClean="0"/>
              <a:t>400+</a:t>
            </a:r>
            <a:r>
              <a:rPr lang="en-US" dirty="0"/>
              <a:t> </a:t>
            </a:r>
            <a:r>
              <a:rPr lang="en-US" dirty="0" smtClean="0"/>
              <a:t>TB</a:t>
            </a:r>
          </a:p>
          <a:p>
            <a:r>
              <a:rPr lang="en-US" dirty="0" smtClean="0"/>
              <a:t>1 computer reads 30-35MB/sec from disk would use 4+ month to just read all the data.</a:t>
            </a:r>
          </a:p>
          <a:p>
            <a:r>
              <a:rPr lang="en-US" dirty="0" smtClean="0"/>
              <a:t>~1000 hard drives to store the data.</a:t>
            </a:r>
          </a:p>
          <a:p>
            <a:r>
              <a:rPr lang="en-US" dirty="0" smtClean="0"/>
              <a:t>Much more time to do something to the data…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6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Map-Reduce?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Super-computer</a:t>
            </a:r>
          </a:p>
          <a:p>
            <a:pPr lvl="1"/>
            <a:r>
              <a:rPr lang="en-US" dirty="0" smtClean="0"/>
              <a:t>Too expensive</a:t>
            </a:r>
          </a:p>
          <a:p>
            <a:pPr lvl="1"/>
            <a:r>
              <a:rPr lang="en-US" dirty="0" smtClean="0"/>
              <a:t>Requires non-trivial extra time to train the programmer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Traditional parallel computing framework</a:t>
            </a:r>
          </a:p>
          <a:p>
            <a:pPr lvl="1"/>
            <a:r>
              <a:rPr lang="en-US" dirty="0" smtClean="0"/>
              <a:t>Requires knowledge of low-level details: communication, fault-tolerance</a:t>
            </a:r>
          </a:p>
          <a:p>
            <a:pPr lvl="1"/>
            <a:r>
              <a:rPr lang="en-US" dirty="0" smtClean="0"/>
              <a:t>Difficult to maintain</a:t>
            </a:r>
          </a:p>
          <a:p>
            <a:pPr lvl="1"/>
            <a:r>
              <a:rPr lang="en-US" dirty="0" smtClean="0"/>
              <a:t>Programmer would be distracted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 of Map-Reduce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Two Main Steps:</a:t>
            </a:r>
          </a:p>
          <a:p>
            <a:endParaRPr lang="en-US" b="1" dirty="0"/>
          </a:p>
          <a:p>
            <a:r>
              <a:rPr lang="en-US" b="1" dirty="0" smtClean="0"/>
              <a:t>Map</a:t>
            </a:r>
            <a:r>
              <a:rPr lang="en-US" dirty="0" smtClean="0"/>
              <a:t>: Extract something you care about.</a:t>
            </a:r>
          </a:p>
          <a:p>
            <a:pPr lvl="1"/>
            <a:r>
              <a:rPr lang="en-US" dirty="0" smtClean="0"/>
              <a:t>Map&lt;Key1, Value1&gt; -&gt; Key2, Value2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/>
              <a:t>Reduce</a:t>
            </a:r>
            <a:r>
              <a:rPr lang="en-US" dirty="0" smtClean="0"/>
              <a:t>: Aggregate, Summarize, Filter, Or Transform</a:t>
            </a:r>
          </a:p>
          <a:p>
            <a:pPr lvl="1"/>
            <a:r>
              <a:rPr lang="en-US" dirty="0" smtClean="0"/>
              <a:t>Reduce&lt;Key1, List(Value1)&gt; -&gt; Key2, Value2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8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13" y="2976620"/>
            <a:ext cx="3345933" cy="3379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Java implementation of Map-Reduce.</a:t>
            </a:r>
          </a:p>
          <a:p>
            <a:r>
              <a:rPr lang="en-US" dirty="0" smtClean="0"/>
              <a:t>Initialized by Yahoo!</a:t>
            </a:r>
          </a:p>
          <a:p>
            <a:r>
              <a:rPr lang="en-US" dirty="0" smtClean="0"/>
              <a:t>An Apache open source project. 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 sub-project of Apache </a:t>
            </a:r>
            <a:r>
              <a:rPr lang="en-US" altLang="zh-CN" dirty="0" err="1" smtClean="0"/>
              <a:t>Nutch</a:t>
            </a:r>
            <a:r>
              <a:rPr lang="en-US" altLang="zh-CN" dirty="0" smtClean="0"/>
              <a:t>, a web crawler system.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7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is not only Map-Reduce.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44" y="5054599"/>
            <a:ext cx="1168243" cy="1168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60" y="5054599"/>
            <a:ext cx="1168243" cy="116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03" y="5054599"/>
            <a:ext cx="1168243" cy="1168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46" y="5054599"/>
            <a:ext cx="1168243" cy="1168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79" y="5033370"/>
            <a:ext cx="1168243" cy="116824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07044" y="4111971"/>
            <a:ext cx="6602778" cy="8299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 Distributed File System (HDFS)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07044" y="2780540"/>
            <a:ext cx="6602778" cy="11553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 Map-Reduce Computing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3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Hadoop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44" y="5054599"/>
            <a:ext cx="1168243" cy="1168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60" y="5054599"/>
            <a:ext cx="1168243" cy="116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03" y="5054599"/>
            <a:ext cx="1168243" cy="1168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46" y="5054599"/>
            <a:ext cx="1168243" cy="1168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79" y="5033370"/>
            <a:ext cx="1168243" cy="116824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07044" y="4111971"/>
            <a:ext cx="6602778" cy="8299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 Distributed File System (HDFS)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07043" y="1799690"/>
            <a:ext cx="3243937" cy="11553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 Map-Reduce Computing Framework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07044" y="3068260"/>
            <a:ext cx="6602778" cy="89281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Yet Another </a:t>
            </a:r>
            <a:r>
              <a:rPr lang="en-US" smtClean="0"/>
              <a:t>Resource Negotiator </a:t>
            </a:r>
            <a:r>
              <a:rPr lang="en-US" dirty="0" smtClean="0"/>
              <a:t>(YARN)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89288" y="1799690"/>
            <a:ext cx="3219886" cy="11553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Computing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9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80s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3998" cy="4525963"/>
          </a:xfrm>
        </p:spPr>
        <p:txBody>
          <a:bodyPr/>
          <a:lstStyle/>
          <a:p>
            <a:r>
              <a:rPr lang="en-US" b="1" dirty="0" smtClean="0"/>
              <a:t>1 Megabyte of data is considered as big.</a:t>
            </a:r>
          </a:p>
          <a:p>
            <a:r>
              <a:rPr lang="en-US" dirty="0" smtClean="0"/>
              <a:t>Apple’s Macintosh came with </a:t>
            </a:r>
            <a:r>
              <a:rPr lang="en-US" b="1" dirty="0" smtClean="0"/>
              <a:t>128 KB</a:t>
            </a:r>
            <a:r>
              <a:rPr lang="en-US" dirty="0" smtClean="0"/>
              <a:t> of memory.</a:t>
            </a:r>
          </a:p>
          <a:p>
            <a:endParaRPr lang="en-US" dirty="0" smtClean="0"/>
          </a:p>
          <a:p>
            <a:r>
              <a:rPr lang="en-US" dirty="0" smtClean="0"/>
              <a:t>IBM PC has </a:t>
            </a:r>
            <a:r>
              <a:rPr lang="en-US" b="1" dirty="0" smtClean="0"/>
              <a:t>16 KB ~ 256 KB</a:t>
            </a:r>
            <a:r>
              <a:rPr lang="en-US" dirty="0" smtClean="0"/>
              <a:t> of memory.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98" y="3973721"/>
            <a:ext cx="3403703" cy="2212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66" y="1600200"/>
            <a:ext cx="2633270" cy="25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3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Procedures in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3937" y="2154751"/>
            <a:ext cx="8990000" cy="3822949"/>
            <a:chOff x="-1675385" y="1325550"/>
            <a:chExt cx="13454228" cy="60323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730" y="1325550"/>
              <a:ext cx="3251200" cy="3251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75385" y="1325550"/>
              <a:ext cx="3251200" cy="3251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101" y="1325550"/>
              <a:ext cx="3251200" cy="3251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2472" y="1325550"/>
              <a:ext cx="3251200" cy="3251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70843" y="1325550"/>
              <a:ext cx="508000" cy="3251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675385" y="4563922"/>
              <a:ext cx="3251200" cy="2794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0157" y="4563922"/>
              <a:ext cx="3251200" cy="2794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94101" y="4563922"/>
              <a:ext cx="3251200" cy="2794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32472" y="4551094"/>
              <a:ext cx="3251200" cy="2794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70843" y="4559051"/>
              <a:ext cx="508000" cy="2794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395364" y="6080322"/>
            <a:ext cx="289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 err="1" smtClean="0"/>
              <a:t>Hadoop</a:t>
            </a:r>
            <a:r>
              <a:rPr lang="en-US" sz="1200" dirty="0" smtClean="0"/>
              <a:t>: The Definitive Guide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56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Mapper:</a:t>
            </a:r>
          </a:p>
          <a:p>
            <a:pPr lvl="1"/>
            <a:r>
              <a:rPr lang="en-US" dirty="0" smtClean="0"/>
              <a:t>setup(Context context)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ap(Key1 key, Value1 value, Context context)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leanup(Context context)</a:t>
            </a:r>
          </a:p>
          <a:p>
            <a:r>
              <a:rPr lang="en-US" dirty="0" smtClean="0"/>
              <a:t>Reducer: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etup(Context context)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educe(Key3 key, </a:t>
            </a:r>
            <a:r>
              <a:rPr lang="en-US" dirty="0" err="1" smtClean="0"/>
              <a:t>Iterable</a:t>
            </a:r>
            <a:r>
              <a:rPr lang="en-US" dirty="0" smtClean="0"/>
              <a:t>&lt;Value3&gt; values, Context context)</a:t>
            </a:r>
            <a:endParaRPr lang="en-US" dirty="0"/>
          </a:p>
          <a:p>
            <a:r>
              <a:rPr lang="en-US" dirty="0" err="1" smtClean="0"/>
              <a:t>WritableComparable</a:t>
            </a:r>
            <a:endParaRPr lang="en-US" dirty="0" smtClean="0"/>
          </a:p>
          <a:p>
            <a:pPr lvl="1"/>
            <a:r>
              <a:rPr lang="en-US" dirty="0" err="1" smtClean="0"/>
              <a:t>readFields</a:t>
            </a:r>
            <a:r>
              <a:rPr lang="en-US" dirty="0" smtClean="0"/>
              <a:t>(</a:t>
            </a:r>
            <a:r>
              <a:rPr lang="en-US" dirty="0" err="1" smtClean="0"/>
              <a:t>DataInput</a:t>
            </a:r>
            <a:r>
              <a:rPr lang="en-US" dirty="0" smtClean="0"/>
              <a:t> in)</a:t>
            </a:r>
          </a:p>
          <a:p>
            <a:pPr lvl="1"/>
            <a:r>
              <a:rPr lang="en-US" dirty="0" smtClean="0"/>
              <a:t>Write(</a:t>
            </a:r>
            <a:r>
              <a:rPr lang="en-US" dirty="0" err="1" smtClean="0"/>
              <a:t>DataOutput</a:t>
            </a:r>
            <a:r>
              <a:rPr lang="en-US" dirty="0" smtClean="0"/>
              <a:t> out)</a:t>
            </a:r>
          </a:p>
          <a:p>
            <a:pPr lvl="1"/>
            <a:r>
              <a:rPr lang="en-US" dirty="0" err="1" smtClean="0"/>
              <a:t>compareTo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Partitioner</a:t>
            </a:r>
            <a:r>
              <a:rPr lang="en-US" dirty="0" smtClean="0"/>
              <a:t>, </a:t>
            </a:r>
            <a:r>
              <a:rPr lang="en-US" dirty="0" err="1" smtClean="0"/>
              <a:t>InputFormat</a:t>
            </a:r>
            <a:r>
              <a:rPr lang="en-US" dirty="0" smtClean="0"/>
              <a:t>, </a:t>
            </a:r>
            <a:r>
              <a:rPr lang="en-US" dirty="0" err="1" smtClean="0"/>
              <a:t>InputSplit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0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12-30 at 10.2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4" y="2130518"/>
            <a:ext cx="7809764" cy="4225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in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distinct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Algorithms on Top of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data mining algorithms are suitable to be implemented in </a:t>
            </a:r>
            <a:r>
              <a:rPr lang="en-US" dirty="0" err="1" smtClean="0"/>
              <a:t>MapReduce</a:t>
            </a:r>
            <a:r>
              <a:rPr lang="en-US" dirty="0" smtClean="0"/>
              <a:t> style?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Algorithms on Top of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data mining algorithms are suitable to be implemented in </a:t>
            </a:r>
            <a:r>
              <a:rPr lang="en-US" dirty="0" err="1" smtClean="0"/>
              <a:t>MapReduce</a:t>
            </a:r>
            <a:r>
              <a:rPr lang="en-US" dirty="0" smtClean="0"/>
              <a:t> style?</a:t>
            </a:r>
          </a:p>
          <a:p>
            <a:endParaRPr lang="en-US" dirty="0" smtClean="0"/>
          </a:p>
          <a:p>
            <a:r>
              <a:rPr lang="en-US" altLang="zh-CN" dirty="0" smtClean="0"/>
              <a:t>Algorithms can be finished in a constant number of steps</a:t>
            </a:r>
          </a:p>
          <a:p>
            <a:endParaRPr lang="en-US" dirty="0" smtClean="0"/>
          </a:p>
          <a:p>
            <a:r>
              <a:rPr lang="en-US" dirty="0" smtClean="0"/>
              <a:t>Algorithms that can run in pure parallel (no information exchange between partition)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Perfect </a:t>
            </a:r>
            <a:r>
              <a:rPr lang="en-US" dirty="0"/>
              <a:t>F</a:t>
            </a:r>
            <a:r>
              <a:rPr lang="en-US" dirty="0" smtClean="0"/>
              <a:t>it to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5398" cy="4525963"/>
          </a:xfrm>
        </p:spPr>
        <p:txBody>
          <a:bodyPr/>
          <a:lstStyle/>
          <a:p>
            <a:r>
              <a:rPr lang="en-US" altLang="zh-CN" dirty="0" smtClean="0"/>
              <a:t>K-Nearest-Neighbor</a:t>
            </a:r>
          </a:p>
          <a:p>
            <a:pPr lvl="1"/>
            <a:r>
              <a:rPr lang="en-US" altLang="zh-CN" dirty="0" smtClean="0"/>
              <a:t>Lazy classification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Naïve Bayes</a:t>
            </a:r>
          </a:p>
          <a:p>
            <a:pPr lvl="1"/>
            <a:r>
              <a:rPr lang="en-US" altLang="zh-CN" dirty="0" smtClean="0"/>
              <a:t>Generative model</a:t>
            </a:r>
          </a:p>
          <a:p>
            <a:pPr lvl="1"/>
            <a:r>
              <a:rPr lang="en-US" altLang="zh-CN" dirty="0" smtClean="0"/>
              <a:t>Classification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20" y="1600200"/>
            <a:ext cx="2391415" cy="2158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05" y="4095750"/>
            <a:ext cx="3594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9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Mapper</a:t>
            </a:r>
            <a:r>
              <a:rPr lang="en-US" dirty="0" smtClean="0"/>
              <a:t>: Find the k-</a:t>
            </a:r>
            <a:r>
              <a:rPr lang="en-US" dirty="0" err="1"/>
              <a:t>N</a:t>
            </a:r>
            <a:r>
              <a:rPr lang="en-US" dirty="0" err="1" smtClean="0"/>
              <a:t>eareat</a:t>
            </a:r>
            <a:r>
              <a:rPr lang="en-US" dirty="0" smtClean="0"/>
              <a:t> neighbors locally.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38883" y="2668164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38883" y="5554446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38883" y="4143349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886286" y="2668164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886286" y="5554446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886286" y="4143349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3"/>
            <a:endCxn id="11" idx="1"/>
          </p:cNvCxnSpPr>
          <p:nvPr/>
        </p:nvCxnSpPr>
        <p:spPr>
          <a:xfrm>
            <a:off x="3244826" y="2943960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2" idx="1"/>
          </p:cNvCxnSpPr>
          <p:nvPr/>
        </p:nvCxnSpPr>
        <p:spPr>
          <a:xfrm>
            <a:off x="3244826" y="5830242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3" idx="1"/>
          </p:cNvCxnSpPr>
          <p:nvPr/>
        </p:nvCxnSpPr>
        <p:spPr>
          <a:xfrm>
            <a:off x="3244826" y="4419145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/>
          <p:nvPr/>
        </p:nvSpPr>
        <p:spPr>
          <a:xfrm>
            <a:off x="6772851" y="2360289"/>
            <a:ext cx="1770427" cy="1051870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 K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5412957" y="2757960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12957" y="4233149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412957" y="5670779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6772851" y="3707214"/>
            <a:ext cx="1770427" cy="1051870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 K</a:t>
            </a:r>
            <a:endParaRPr lang="en-US" dirty="0"/>
          </a:p>
        </p:txBody>
      </p:sp>
      <p:sp>
        <p:nvSpPr>
          <p:cNvPr id="33" name="Isosceles Triangle 32"/>
          <p:cNvSpPr/>
          <p:nvPr/>
        </p:nvSpPr>
        <p:spPr>
          <a:xfrm>
            <a:off x="6772851" y="5144844"/>
            <a:ext cx="1770427" cy="1051870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 K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66700" y="3707214"/>
            <a:ext cx="1130300" cy="143763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4"/>
            <a:endCxn id="6" idx="1"/>
          </p:cNvCxnSpPr>
          <p:nvPr/>
        </p:nvCxnSpPr>
        <p:spPr>
          <a:xfrm flipV="1">
            <a:off x="1397000" y="2943960"/>
            <a:ext cx="641883" cy="1482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4"/>
            <a:endCxn id="8" idx="1"/>
          </p:cNvCxnSpPr>
          <p:nvPr/>
        </p:nvCxnSpPr>
        <p:spPr>
          <a:xfrm flipV="1">
            <a:off x="1397000" y="4419145"/>
            <a:ext cx="641883" cy="6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7" idx="1"/>
          </p:cNvCxnSpPr>
          <p:nvPr/>
        </p:nvCxnSpPr>
        <p:spPr>
          <a:xfrm>
            <a:off x="1397000" y="4426029"/>
            <a:ext cx="641883" cy="1404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59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Reducer</a:t>
            </a:r>
            <a:r>
              <a:rPr lang="en-US" dirty="0" smtClean="0"/>
              <a:t>: Get the global k-Nearest Neighbors from all the locally k-Nearest Neighbors.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910872" y="2565536"/>
            <a:ext cx="1770427" cy="1154491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Top-K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297777" y="4156169"/>
            <a:ext cx="1667794" cy="7440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15" name="Isosceles Triangle 14"/>
          <p:cNvSpPr/>
          <p:nvPr/>
        </p:nvSpPr>
        <p:spPr>
          <a:xfrm>
            <a:off x="6916373" y="3950926"/>
            <a:ext cx="1770427" cy="1064696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KNN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209324" y="4310100"/>
            <a:ext cx="707049" cy="4104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846528" y="4310100"/>
            <a:ext cx="1156177" cy="4104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083073">
            <a:off x="2846528" y="5488449"/>
            <a:ext cx="1156177" cy="4104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79140">
            <a:off x="2846529" y="3219759"/>
            <a:ext cx="1156177" cy="4104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910872" y="3861131"/>
            <a:ext cx="1770427" cy="1154491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Top-K</a:t>
            </a:r>
            <a:endParaRPr lang="en-US" dirty="0"/>
          </a:p>
        </p:txBody>
      </p:sp>
      <p:sp>
        <p:nvSpPr>
          <p:cNvPr id="21" name="Isosceles Triangle 20"/>
          <p:cNvSpPr/>
          <p:nvPr/>
        </p:nvSpPr>
        <p:spPr>
          <a:xfrm>
            <a:off x="910872" y="5201859"/>
            <a:ext cx="1770427" cy="1154491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Top-K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31691" y="3432741"/>
            <a:ext cx="501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reducer is enough if k is not too large (&lt; 1M)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7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 smtClean="0"/>
              <a:t>Mapper:</a:t>
            </a:r>
          </a:p>
          <a:p>
            <a:pPr marL="0" indent="0">
              <a:buNone/>
            </a:pPr>
            <a:r>
              <a:rPr lang="en-US" sz="1200" b="1" dirty="0" smtClean="0"/>
              <a:t>map</a:t>
            </a:r>
            <a:r>
              <a:rPr lang="en-US" sz="1200" dirty="0" smtClean="0"/>
              <a:t>(</a:t>
            </a:r>
            <a:r>
              <a:rPr lang="en-US" sz="1200" dirty="0" err="1" smtClean="0"/>
              <a:t>LongWritable</a:t>
            </a:r>
            <a:r>
              <a:rPr lang="en-US" sz="1200" dirty="0" smtClean="0"/>
              <a:t> key, </a:t>
            </a:r>
            <a:r>
              <a:rPr lang="en-US" sz="1200" dirty="0" err="1" smtClean="0"/>
              <a:t>VectorWritable</a:t>
            </a:r>
            <a:r>
              <a:rPr lang="en-US" sz="1200" dirty="0" smtClean="0"/>
              <a:t> </a:t>
            </a:r>
            <a:r>
              <a:rPr lang="en-US" sz="1200" dirty="0" err="1" smtClean="0"/>
              <a:t>vec</a:t>
            </a:r>
            <a:r>
              <a:rPr lang="en-US" sz="1200" dirty="0" smtClean="0"/>
              <a:t>, Context context) {</a:t>
            </a:r>
          </a:p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i="1" dirty="0" smtClean="0"/>
              <a:t>distance</a:t>
            </a:r>
            <a:r>
              <a:rPr lang="en-US" sz="1200" dirty="0" smtClean="0"/>
              <a:t> = </a:t>
            </a:r>
            <a:r>
              <a:rPr lang="en-US" sz="1200" b="1" dirty="0" err="1" smtClean="0"/>
              <a:t>dist</a:t>
            </a:r>
            <a:r>
              <a:rPr lang="en-US" sz="1200" dirty="0" smtClean="0"/>
              <a:t>(</a:t>
            </a:r>
            <a:r>
              <a:rPr lang="en-US" sz="1200" i="1" dirty="0" err="1" smtClean="0"/>
              <a:t>vec</a:t>
            </a:r>
            <a:r>
              <a:rPr lang="en-US" sz="1200" dirty="0" smtClean="0"/>
              <a:t>, </a:t>
            </a:r>
            <a:r>
              <a:rPr lang="en-US" sz="1200" i="1" dirty="0" err="1" smtClean="0"/>
              <a:t>targetVec</a:t>
            </a:r>
            <a:r>
              <a:rPr lang="en-US" sz="1200" dirty="0" smtClean="0"/>
              <a:t>);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</a:t>
            </a:r>
            <a:r>
              <a:rPr lang="en-US" sz="1200" i="1" dirty="0" err="1" smtClean="0"/>
              <a:t>localHeap</a:t>
            </a:r>
            <a:r>
              <a:rPr lang="en-US" sz="1200" dirty="0" err="1" smtClean="0"/>
              <a:t>.</a:t>
            </a:r>
            <a:r>
              <a:rPr lang="en-US" sz="1200" b="1" dirty="0" err="1" smtClean="0"/>
              <a:t>add</a:t>
            </a:r>
            <a:r>
              <a:rPr lang="en-US" sz="1200" dirty="0" smtClean="0"/>
              <a:t>(new Pair(</a:t>
            </a:r>
            <a:r>
              <a:rPr lang="en-US" sz="1200" i="1" dirty="0" err="1" smtClean="0"/>
              <a:t>vec</a:t>
            </a:r>
            <a:r>
              <a:rPr lang="en-US" sz="1200" dirty="0" smtClean="0"/>
              <a:t>, </a:t>
            </a:r>
            <a:r>
              <a:rPr lang="en-US" sz="1200" i="1" dirty="0" smtClean="0"/>
              <a:t>distance</a:t>
            </a:r>
            <a:r>
              <a:rPr lang="en-US" sz="1200" dirty="0" smtClean="0"/>
              <a:t>);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if (</a:t>
            </a:r>
            <a:r>
              <a:rPr lang="en-US" sz="1200" i="1" dirty="0" err="1" smtClean="0"/>
              <a:t>localHeap</a:t>
            </a:r>
            <a:r>
              <a:rPr lang="en-US" sz="1200" dirty="0" err="1" smtClean="0"/>
              <a:t>.</a:t>
            </a:r>
            <a:r>
              <a:rPr lang="en-US" sz="1200" b="1" dirty="0" err="1" smtClean="0"/>
              <a:t>size</a:t>
            </a:r>
            <a:r>
              <a:rPr lang="en-US" sz="1200" dirty="0" smtClean="0"/>
              <a:t>() &gt; k) {</a:t>
            </a:r>
          </a:p>
          <a:p>
            <a:pPr marL="0" indent="0">
              <a:buNone/>
            </a:pPr>
            <a:r>
              <a:rPr lang="en-US" sz="1200" dirty="0" smtClean="0"/>
              <a:t>    </a:t>
            </a:r>
            <a:r>
              <a:rPr lang="en-US" sz="1200" i="1" dirty="0" err="1" smtClean="0"/>
              <a:t>localHeap</a:t>
            </a:r>
            <a:r>
              <a:rPr lang="en-US" sz="1200" dirty="0" err="1" smtClean="0"/>
              <a:t>.</a:t>
            </a:r>
            <a:r>
              <a:rPr lang="en-US" sz="1200" b="1" dirty="0" err="1" smtClean="0"/>
              <a:t>pop</a:t>
            </a:r>
            <a:r>
              <a:rPr lang="en-US" sz="1200" dirty="0" smtClean="0"/>
              <a:t>();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  }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}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c</a:t>
            </a:r>
            <a:r>
              <a:rPr lang="en-US" sz="1200" b="1" dirty="0" smtClean="0"/>
              <a:t>leanup</a:t>
            </a:r>
            <a:r>
              <a:rPr lang="en-US" sz="1200" dirty="0" smtClean="0"/>
              <a:t>(Context context) {</a:t>
            </a:r>
          </a:p>
          <a:p>
            <a:pPr marL="0" indent="0">
              <a:buNone/>
            </a:pPr>
            <a:r>
              <a:rPr lang="en-US" sz="1200" dirty="0" smtClean="0"/>
              <a:t>  output all elements in </a:t>
            </a:r>
            <a:r>
              <a:rPr lang="en-US" sz="1200" dirty="0" err="1" smtClean="0"/>
              <a:t>localHeap</a:t>
            </a:r>
            <a:r>
              <a:rPr lang="en-US" sz="1200" dirty="0" smtClean="0"/>
              <a:t> (key is a constant, value is the pair)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}</a:t>
            </a:r>
          </a:p>
          <a:p>
            <a:pPr marL="0" indent="0">
              <a:buNone/>
            </a:pPr>
            <a:r>
              <a:rPr lang="en-US" sz="1600" b="1" dirty="0" smtClean="0"/>
              <a:t>Reducer:</a:t>
            </a: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r</a:t>
            </a:r>
            <a:r>
              <a:rPr lang="en-US" sz="1200" dirty="0" smtClean="0"/>
              <a:t>educe(</a:t>
            </a:r>
            <a:r>
              <a:rPr lang="en-US" sz="1200" dirty="0" err="1" smtClean="0"/>
              <a:t>LongWritable</a:t>
            </a:r>
            <a:r>
              <a:rPr lang="en-US" sz="1200" dirty="0" smtClean="0"/>
              <a:t> key, </a:t>
            </a:r>
            <a:r>
              <a:rPr lang="en-US" sz="1200" dirty="0" err="1" smtClean="0"/>
              <a:t>Iterable</a:t>
            </a:r>
            <a:r>
              <a:rPr lang="en-US" sz="1200" dirty="0" smtClean="0"/>
              <a:t>&lt;Pair&gt; </a:t>
            </a:r>
            <a:r>
              <a:rPr lang="en-US" sz="1200" dirty="0" err="1" smtClean="0"/>
              <a:t>vecIterable</a:t>
            </a:r>
            <a:r>
              <a:rPr lang="en-US" sz="1200" dirty="0" smtClean="0"/>
              <a:t>) {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for each pair {</a:t>
            </a:r>
          </a:p>
          <a:p>
            <a:pPr marL="0" indent="0">
              <a:buNone/>
            </a:pPr>
            <a:r>
              <a:rPr lang="en-US" sz="1200" dirty="0" smtClean="0"/>
              <a:t>    </a:t>
            </a:r>
            <a:r>
              <a:rPr lang="en-US" sz="1200" dirty="0" err="1" smtClean="0"/>
              <a:t>globalHeap.add</a:t>
            </a:r>
            <a:r>
              <a:rPr lang="en-US" sz="1200" dirty="0" smtClean="0"/>
              <a:t>(pair);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if (</a:t>
            </a:r>
            <a:r>
              <a:rPr lang="en-US" sz="1200" dirty="0" err="1" smtClean="0"/>
              <a:t>globalHeap.size</a:t>
            </a:r>
            <a:r>
              <a:rPr lang="en-US" sz="1200" dirty="0" smtClean="0"/>
              <a:t>() &gt; k) {</a:t>
            </a:r>
          </a:p>
          <a:p>
            <a:pPr marL="0" indent="0">
              <a:buNone/>
            </a:pPr>
            <a:r>
              <a:rPr lang="en-US" sz="1200" dirty="0" smtClean="0"/>
              <a:t>      </a:t>
            </a:r>
            <a:r>
              <a:rPr lang="en-US" sz="1200" dirty="0" err="1" smtClean="0"/>
              <a:t>globalHeap.pop</a:t>
            </a:r>
            <a:r>
              <a:rPr lang="en-US" sz="1200" dirty="0" smtClean="0"/>
              <a:t>();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    }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output the majority of label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}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8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Text Classification Scenario</a:t>
            </a:r>
          </a:p>
          <a:p>
            <a:endParaRPr lang="en-US" dirty="0"/>
          </a:p>
          <a:p>
            <a:r>
              <a:rPr lang="en-US" dirty="0" smtClean="0"/>
              <a:t>Given a set of training documents D = {d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}, build a naïve </a:t>
            </a:r>
            <a:r>
              <a:rPr lang="en-US" dirty="0" err="1" smtClean="0"/>
              <a:t>bayes</a:t>
            </a:r>
            <a:r>
              <a:rPr lang="en-US" dirty="0" smtClean="0"/>
              <a:t> classifier.</a:t>
            </a:r>
          </a:p>
          <a:p>
            <a:endParaRPr lang="en-US" dirty="0" smtClean="0"/>
          </a:p>
          <a:p>
            <a:r>
              <a:rPr lang="en-US" dirty="0" smtClean="0"/>
              <a:t>Prerequisite: Feature extraction.</a:t>
            </a:r>
          </a:p>
          <a:p>
            <a:pPr lvl="1"/>
            <a:r>
              <a:rPr lang="en-US" dirty="0" smtClean="0"/>
              <a:t>Use bag-of-word to represent a document with count vector.</a:t>
            </a:r>
          </a:p>
          <a:p>
            <a:pPr lvl="1"/>
            <a:r>
              <a:rPr lang="en-US" dirty="0" smtClean="0"/>
              <a:t>Each document can be represented as d</a:t>
            </a:r>
            <a:r>
              <a:rPr lang="en-US" baseline="-25000" dirty="0" smtClean="0"/>
              <a:t>i</a:t>
            </a:r>
            <a:r>
              <a:rPr lang="en-US" dirty="0" smtClean="0"/>
              <a:t> = [#w</a:t>
            </a:r>
            <a:r>
              <a:rPr lang="en-US" baseline="-25000" dirty="0" smtClean="0"/>
              <a:t>1</a:t>
            </a:r>
            <a:r>
              <a:rPr lang="en-US" dirty="0" smtClean="0"/>
              <a:t>, #w</a:t>
            </a:r>
            <a:r>
              <a:rPr lang="en-US" baseline="-25000" dirty="0" smtClean="0"/>
              <a:t>2</a:t>
            </a:r>
            <a:r>
              <a:rPr lang="en-US" dirty="0" smtClean="0"/>
              <a:t>, …, #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].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This is just an example, not the optimal solution!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1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8837" cy="4525963"/>
          </a:xfrm>
        </p:spPr>
        <p:txBody>
          <a:bodyPr/>
          <a:lstStyle/>
          <a:p>
            <a:r>
              <a:rPr lang="en-US" dirty="0" smtClean="0"/>
              <a:t>1Gigabyte is big.</a:t>
            </a:r>
          </a:p>
          <a:p>
            <a:r>
              <a:rPr lang="en-US" dirty="0" smtClean="0"/>
              <a:t>My first computer has </a:t>
            </a:r>
            <a:r>
              <a:rPr lang="en-US" b="1" dirty="0" smtClean="0"/>
              <a:t>512 KB</a:t>
            </a:r>
            <a:r>
              <a:rPr lang="en-US" dirty="0" smtClean="0"/>
              <a:t> of memory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/>
          </a:p>
          <a:p>
            <a:r>
              <a:rPr lang="en-US" dirty="0" smtClean="0"/>
              <a:t>When it retired in 1998, its memory has been upgraded to </a:t>
            </a:r>
            <a:r>
              <a:rPr lang="en-US" b="1" dirty="0" smtClean="0"/>
              <a:t>12 MB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95" y="1792705"/>
            <a:ext cx="4470400" cy="424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9700" y="6183313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620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formula: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Easy to get underflow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759857"/>
            <a:ext cx="3860800" cy="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401509"/>
            <a:ext cx="3822700" cy="25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2806700"/>
            <a:ext cx="33782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3568700"/>
            <a:ext cx="4203700" cy="5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4076700"/>
            <a:ext cx="4292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2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</a:t>
            </a: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formula: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Easy to get underflow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Things need to be calculated:</a:t>
            </a:r>
          </a:p>
          <a:p>
            <a:pPr lvl="1"/>
            <a:r>
              <a:rPr lang="en-US" sz="1400" dirty="0" smtClean="0"/>
              <a:t>p(</a:t>
            </a:r>
            <a:r>
              <a:rPr lang="en-US" sz="1400" dirty="0" err="1" smtClean="0"/>
              <a:t>C</a:t>
            </a:r>
            <a:r>
              <a:rPr lang="en-US" sz="1400" baseline="-25000" dirty="0" err="1" smtClean="0"/>
              <a:t>j</a:t>
            </a:r>
            <a:r>
              <a:rPr lang="en-US" sz="1400" dirty="0" smtClean="0"/>
              <a:t>):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needs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#</a:t>
            </a:r>
            <a:r>
              <a:rPr lang="en-US" altLang="zh-CN" sz="1400" dirty="0" err="1" smtClean="0"/>
              <a:t>C</a:t>
            </a:r>
            <a:r>
              <a:rPr lang="en-US" altLang="zh-CN" sz="1400" baseline="-25000" dirty="0" err="1" smtClean="0"/>
              <a:t>j</a:t>
            </a:r>
            <a:r>
              <a:rPr lang="en-US" altLang="zh-CN" sz="1400" dirty="0" smtClean="0"/>
              <a:t> and |D|.</a:t>
            </a:r>
            <a:endParaRPr lang="en-US" sz="1400" dirty="0" smtClean="0"/>
          </a:p>
          <a:p>
            <a:pPr lvl="1"/>
            <a:r>
              <a:rPr lang="en-US" sz="1400" dirty="0" smtClean="0"/>
              <a:t>p(F</a:t>
            </a:r>
            <a:r>
              <a:rPr lang="en-US" sz="1400" baseline="-25000" dirty="0" smtClean="0"/>
              <a:t>i</a:t>
            </a:r>
            <a:r>
              <a:rPr lang="en-US" sz="1400" dirty="0" smtClean="0"/>
              <a:t> = </a:t>
            </a:r>
            <a:r>
              <a:rPr lang="en-US" sz="1400" dirty="0" err="1" smtClean="0"/>
              <a:t>f</a:t>
            </a:r>
            <a:r>
              <a:rPr lang="en-US" sz="1400" baseline="-25000" dirty="0" err="1" smtClean="0"/>
              <a:t>i</a:t>
            </a:r>
            <a:r>
              <a:rPr lang="en-US" sz="1400" dirty="0" err="1" smtClean="0"/>
              <a:t>|C</a:t>
            </a:r>
            <a:r>
              <a:rPr lang="en-US" sz="1400" baseline="-25000" dirty="0" err="1" smtClean="0"/>
              <a:t>j</a:t>
            </a:r>
            <a:r>
              <a:rPr lang="en-US" sz="1400" dirty="0" smtClean="0"/>
              <a:t>): needs #(F</a:t>
            </a:r>
            <a:r>
              <a:rPr lang="en-US" sz="1400" baseline="-25000" dirty="0" smtClean="0"/>
              <a:t>i</a:t>
            </a:r>
            <a:r>
              <a:rPr lang="en-US" sz="1400" dirty="0" smtClean="0"/>
              <a:t>=</a:t>
            </a:r>
            <a:r>
              <a:rPr lang="en-US" sz="1400" dirty="0" err="1" smtClean="0"/>
              <a:t>f</a:t>
            </a:r>
            <a:r>
              <a:rPr lang="en-US" sz="1400" baseline="-25000" dirty="0" err="1" smtClean="0"/>
              <a:t>i</a:t>
            </a:r>
            <a:r>
              <a:rPr lang="en-US" sz="1400" dirty="0" err="1" smtClean="0"/>
              <a:t>|C</a:t>
            </a:r>
            <a:r>
              <a:rPr lang="en-US" sz="1400" baseline="-25000" dirty="0" err="1" smtClean="0"/>
              <a:t>j</a:t>
            </a:r>
            <a:r>
              <a:rPr lang="en-US" sz="1400" dirty="0" smtClean="0"/>
              <a:t>) and #</a:t>
            </a:r>
            <a:r>
              <a:rPr lang="en-US" sz="1400" dirty="0" err="1" smtClean="0"/>
              <a:t>C</a:t>
            </a:r>
            <a:r>
              <a:rPr lang="en-US" sz="1400" baseline="-25000" dirty="0" err="1" smtClean="0"/>
              <a:t>j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759857"/>
            <a:ext cx="3860800" cy="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401509"/>
            <a:ext cx="3822700" cy="25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2806700"/>
            <a:ext cx="33782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3568700"/>
            <a:ext cx="4203700" cy="5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4076700"/>
            <a:ext cx="4292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2847" y="2392368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20250" y="2392368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278790" y="2668164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72847" y="3518432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920250" y="3518432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2278790" y="3794228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72847" y="4612751"/>
            <a:ext cx="1205943" cy="551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920250" y="4612751"/>
            <a:ext cx="1282918" cy="5515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>
            <a:off x="2278790" y="4888547"/>
            <a:ext cx="6414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4605671" y="2520843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605671" y="3608232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605671" y="4702551"/>
            <a:ext cx="1218773" cy="37199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18355" y="2402951"/>
            <a:ext cx="246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#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, |D|, and each #(F</a:t>
            </a:r>
            <a:r>
              <a:rPr lang="en-US" baseline="-25000" dirty="0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f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|C</a:t>
            </a:r>
            <a:r>
              <a:rPr lang="en-US" baseline="-25000" dirty="0" err="1" smtClean="0"/>
              <a:t>i</a:t>
            </a:r>
            <a:r>
              <a:rPr lang="en-US" dirty="0" smtClean="0"/>
              <a:t>) locally.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18355" y="3518130"/>
            <a:ext cx="246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#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, |D|, and each #(F</a:t>
            </a:r>
            <a:r>
              <a:rPr lang="en-US" baseline="-25000" dirty="0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f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|C</a:t>
            </a:r>
            <a:r>
              <a:rPr lang="en-US" baseline="-25000" dirty="0" err="1" smtClean="0"/>
              <a:t>i</a:t>
            </a:r>
            <a:r>
              <a:rPr lang="en-US" dirty="0" smtClean="0"/>
              <a:t>) locally.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18355" y="4612751"/>
            <a:ext cx="246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#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, |D|, and each #(F</a:t>
            </a:r>
            <a:r>
              <a:rPr lang="en-US" baseline="-25000" dirty="0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f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|C</a:t>
            </a:r>
            <a:r>
              <a:rPr lang="en-US" baseline="-25000" dirty="0" err="1" smtClean="0"/>
              <a:t>i</a:t>
            </a:r>
            <a:r>
              <a:rPr lang="en-US" dirty="0" smtClean="0"/>
              <a:t>) locally.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48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75527" y="3732832"/>
            <a:ext cx="1667794" cy="7440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51417" y="2391833"/>
            <a:ext cx="1206500" cy="836084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counts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751417" y="3627002"/>
            <a:ext cx="1206500" cy="836084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counts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751417" y="5049402"/>
            <a:ext cx="1206500" cy="836084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counts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307167" y="3841750"/>
            <a:ext cx="1301750" cy="42333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307167" y="5253566"/>
            <a:ext cx="1301750" cy="42333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307167" y="2654300"/>
            <a:ext cx="1301750" cy="42333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75527" y="2483898"/>
            <a:ext cx="1667794" cy="7440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75527" y="5124533"/>
            <a:ext cx="1667794" cy="7440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18355" y="3627002"/>
            <a:ext cx="2468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Reducer counts #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, |D|, and each #(F</a:t>
            </a:r>
            <a:r>
              <a:rPr lang="en-US" baseline="-25000" dirty="0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f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|C</a:t>
            </a:r>
            <a:r>
              <a:rPr lang="en-US" baseline="-25000" dirty="0" err="1" smtClean="0"/>
              <a:t>i</a:t>
            </a:r>
            <a:r>
              <a:rPr lang="en-US" dirty="0" smtClean="0"/>
              <a:t>) globally.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4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 Job for training</a:t>
            </a:r>
          </a:p>
          <a:p>
            <a:pPr lvl="1"/>
            <a:r>
              <a:rPr lang="en-US" b="1" dirty="0"/>
              <a:t>M</a:t>
            </a:r>
            <a:r>
              <a:rPr lang="en-US" b="1" dirty="0" smtClean="0"/>
              <a:t>apper</a:t>
            </a:r>
            <a:r>
              <a:rPr lang="en-US" dirty="0" smtClean="0"/>
              <a:t>: count the local #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, |D|, and #(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|C</a:t>
            </a:r>
            <a:r>
              <a:rPr lang="en-US" baseline="-25000" dirty="0" err="1" smtClean="0"/>
              <a:t>j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Reducer</a:t>
            </a:r>
            <a:r>
              <a:rPr lang="en-US" dirty="0" smtClean="0"/>
              <a:t>: get the global </a:t>
            </a:r>
            <a:r>
              <a:rPr lang="en-US" dirty="0"/>
              <a:t>#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, |D|, and #(</a:t>
            </a:r>
            <a:r>
              <a:rPr lang="en-US" dirty="0" err="1"/>
              <a:t>F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j</a:t>
            </a:r>
            <a:r>
              <a:rPr lang="en-US" dirty="0" smtClean="0"/>
              <a:t>).</a:t>
            </a:r>
          </a:p>
          <a:p>
            <a:pPr lvl="1"/>
            <a:endParaRPr lang="en-US" dirty="0"/>
          </a:p>
          <a:p>
            <a:r>
              <a:rPr lang="en-US" dirty="0" smtClean="0"/>
              <a:t>Classification:</a:t>
            </a:r>
          </a:p>
          <a:p>
            <a:pPr lvl="1"/>
            <a:r>
              <a:rPr lang="en-US" dirty="0" smtClean="0"/>
              <a:t>Load the probabilities from file into memory.  Space costs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Given a test document with feature vector w, estimate the probability of belongings to each class.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3276600"/>
            <a:ext cx="19431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584700"/>
            <a:ext cx="5867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but not 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26128" cy="4525963"/>
          </a:xfrm>
        </p:spPr>
        <p:txBody>
          <a:bodyPr/>
          <a:lstStyle/>
          <a:p>
            <a:r>
              <a:rPr lang="en-US" dirty="0" err="1" smtClean="0"/>
              <a:t>Kmeans</a:t>
            </a:r>
            <a:endParaRPr lang="en-US" dirty="0" smtClean="0"/>
          </a:p>
          <a:p>
            <a:pPr lvl="1"/>
            <a:r>
              <a:rPr lang="en-US" altLang="zh-CN" dirty="0" smtClean="0"/>
              <a:t>Iterative algorithm</a:t>
            </a:r>
          </a:p>
          <a:p>
            <a:pPr lvl="1"/>
            <a:r>
              <a:rPr lang="en-US" altLang="zh-CN" dirty="0" smtClean="0"/>
              <a:t>Clustering a set of instance into k clusters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Graph algorithms</a:t>
            </a:r>
          </a:p>
          <a:p>
            <a:pPr lvl="1"/>
            <a:r>
              <a:rPr lang="en-US" dirty="0" smtClean="0"/>
              <a:t>Score the entities by their in-links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778" y="1600200"/>
            <a:ext cx="3225022" cy="2414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849555"/>
            <a:ext cx="3276600" cy="26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6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Revisited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4761" b="4761"/>
          <a:stretch>
            <a:fillRect/>
          </a:stretch>
        </p:blipFill>
        <p:spPr>
          <a:xfrm>
            <a:off x="1282700" y="2019871"/>
            <a:ext cx="6565900" cy="36109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48300" y="5880100"/>
            <a:ext cx="2210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Copy from Andrei </a:t>
            </a:r>
            <a:r>
              <a:rPr lang="en-US" sz="1100" dirty="0" err="1" smtClean="0"/>
              <a:t>Pandre’s</a:t>
            </a:r>
            <a:r>
              <a:rPr lang="en-US" sz="1100" dirty="0" smtClean="0"/>
              <a:t> blog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483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Pseudocode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(Naïve solution)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Initialize Clusters</a:t>
            </a:r>
          </a:p>
          <a:p>
            <a:pPr marL="0" indent="0">
              <a:buNone/>
            </a:pPr>
            <a:r>
              <a:rPr lang="en-US" dirty="0" smtClean="0"/>
              <a:t>Load cluster information into distributed cache</a:t>
            </a:r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o </a:t>
            </a:r>
          </a:p>
          <a:p>
            <a:pPr marL="457200" lvl="1" indent="0">
              <a:buNone/>
            </a:pPr>
            <a:r>
              <a:rPr lang="en-US" sz="2400" dirty="0" smtClean="0"/>
              <a:t>Assign points to clusters</a:t>
            </a:r>
          </a:p>
          <a:p>
            <a:pPr marL="457200" lvl="1" indent="0">
              <a:buNone/>
            </a:pPr>
            <a:r>
              <a:rPr lang="en-US" sz="2400" dirty="0" smtClean="0"/>
              <a:t>Write intermediate data back</a:t>
            </a:r>
          </a:p>
          <a:p>
            <a:pPr marL="457200" lvl="1" indent="0">
              <a:buNone/>
            </a:pPr>
            <a:r>
              <a:rPr lang="en-US" sz="2400" dirty="0" smtClean="0"/>
              <a:t>Read intermediate data</a:t>
            </a:r>
          </a:p>
          <a:p>
            <a:pPr marL="457200" lvl="1" indent="0">
              <a:buNone/>
            </a:pPr>
            <a:r>
              <a:rPr lang="en-US" sz="2400" dirty="0" smtClean="0"/>
              <a:t>Recalculate cluster center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b="1" dirty="0" smtClean="0"/>
              <a:t>hile</a:t>
            </a:r>
            <a:r>
              <a:rPr lang="en-US" dirty="0" smtClean="0"/>
              <a:t> not converged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676900" y="3962400"/>
            <a:ext cx="177800" cy="6223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689600" y="4800600"/>
            <a:ext cx="177800" cy="6223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2500" y="4064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Assignment Job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2500" y="4914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Recalculation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62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Assignment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Driver</a:t>
            </a:r>
            <a:r>
              <a:rPr lang="en-US" dirty="0" smtClean="0"/>
              <a:t>: Randomly initialize cluster centers</a:t>
            </a:r>
          </a:p>
          <a:p>
            <a:r>
              <a:rPr lang="en-US" b="1" dirty="0" smtClean="0"/>
              <a:t>Mapper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500" b="1" dirty="0" smtClean="0"/>
              <a:t>setup</a:t>
            </a:r>
            <a:r>
              <a:rPr lang="en-US" sz="1500" dirty="0" smtClean="0"/>
              <a:t>(Context context) { 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read cluster centers into memory.</a:t>
            </a:r>
          </a:p>
          <a:p>
            <a:pPr marL="0" indent="0">
              <a:buNone/>
            </a:pPr>
            <a:r>
              <a:rPr lang="en-US" sz="1500" dirty="0"/>
              <a:t>}</a:t>
            </a:r>
            <a:endParaRPr lang="en-US" sz="1500" dirty="0" smtClean="0"/>
          </a:p>
          <a:p>
            <a:pPr marL="0" indent="0">
              <a:buNone/>
            </a:pPr>
            <a:r>
              <a:rPr lang="en-US" sz="1500" b="1" dirty="0" smtClean="0"/>
              <a:t>map</a:t>
            </a:r>
            <a:r>
              <a:rPr lang="en-US" sz="1500" dirty="0" smtClean="0"/>
              <a:t>(</a:t>
            </a:r>
            <a:r>
              <a:rPr lang="en-US" sz="1500" dirty="0" err="1" smtClean="0"/>
              <a:t>LongWritable</a:t>
            </a:r>
            <a:r>
              <a:rPr lang="en-US" sz="1500" dirty="0" smtClean="0"/>
              <a:t> key, </a:t>
            </a:r>
            <a:r>
              <a:rPr lang="en-US" sz="1500" dirty="0" err="1" smtClean="0"/>
              <a:t>VectorWritable</a:t>
            </a:r>
            <a:r>
              <a:rPr lang="en-US" sz="1500" dirty="0" smtClean="0"/>
              <a:t> </a:t>
            </a:r>
            <a:r>
              <a:rPr lang="en-US" sz="1500" dirty="0" err="1" smtClean="0"/>
              <a:t>vec</a:t>
            </a:r>
            <a:r>
              <a:rPr lang="en-US" sz="1500" dirty="0" smtClean="0"/>
              <a:t>, Context context) </a:t>
            </a:r>
            <a:r>
              <a:rPr lang="en-US" sz="1500" dirty="0" smtClean="0"/>
              <a:t>{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for each center {</a:t>
            </a:r>
            <a:endParaRPr lang="en-US" sz="1500" dirty="0" smtClean="0"/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</a:t>
            </a:r>
            <a:r>
              <a:rPr lang="en-US" sz="1500" dirty="0" smtClean="0"/>
              <a:t>  calculate </a:t>
            </a:r>
            <a:r>
              <a:rPr lang="en-US" sz="1500" dirty="0" smtClean="0"/>
              <a:t>the </a:t>
            </a:r>
            <a:r>
              <a:rPr lang="en-US" sz="1500" dirty="0" smtClean="0"/>
              <a:t>distance between </a:t>
            </a:r>
            <a:r>
              <a:rPr lang="en-US" sz="1500" dirty="0" err="1" smtClean="0"/>
              <a:t>vec</a:t>
            </a:r>
            <a:r>
              <a:rPr lang="en-US" sz="1500" dirty="0" smtClean="0"/>
              <a:t> and the center.</a:t>
            </a:r>
          </a:p>
          <a:p>
            <a:pPr marL="0" indent="0">
              <a:buNone/>
            </a:pPr>
            <a:r>
              <a:rPr lang="en-US" sz="1500" dirty="0" smtClean="0"/>
              <a:t>  }</a:t>
            </a:r>
            <a:endParaRPr lang="en-US" sz="1500" dirty="0" smtClean="0"/>
          </a:p>
          <a:p>
            <a:pPr marL="0" indent="0">
              <a:buNone/>
            </a:pPr>
            <a:r>
              <a:rPr lang="en-US" sz="1500" dirty="0" smtClean="0"/>
              <a:t>  </a:t>
            </a:r>
            <a:r>
              <a:rPr lang="en-US" sz="1500" dirty="0" err="1" smtClean="0"/>
              <a:t>context.write</a:t>
            </a:r>
            <a:r>
              <a:rPr lang="en-US" sz="1500" dirty="0" smtClean="0"/>
              <a:t>(</a:t>
            </a:r>
            <a:r>
              <a:rPr lang="en-US" sz="1500" dirty="0" err="1" smtClean="0"/>
              <a:t>nearestCenterId</a:t>
            </a:r>
            <a:r>
              <a:rPr lang="en-US" sz="1500" dirty="0" smtClean="0"/>
              <a:t>, </a:t>
            </a:r>
            <a:r>
              <a:rPr lang="en-US" sz="1500" dirty="0" err="1" smtClean="0"/>
              <a:t>vec</a:t>
            </a:r>
            <a:r>
              <a:rPr lang="en-US" sz="1500" dirty="0" smtClean="0"/>
              <a:t>);</a:t>
            </a:r>
            <a:endParaRPr lang="en-US" sz="1500" dirty="0"/>
          </a:p>
          <a:p>
            <a:pPr marL="0" indent="0">
              <a:buNone/>
            </a:pPr>
            <a:r>
              <a:rPr lang="en-US" sz="1500" dirty="0" smtClean="0"/>
              <a:t>} </a:t>
            </a:r>
            <a:endParaRPr lang="en-US" dirty="0" smtClean="0"/>
          </a:p>
          <a:p>
            <a:r>
              <a:rPr lang="en-US" b="1" dirty="0" smtClean="0"/>
              <a:t>Reducer</a:t>
            </a:r>
            <a:r>
              <a:rPr lang="en-US" dirty="0" smtClean="0"/>
              <a:t>: (Identity Reducer)</a:t>
            </a:r>
          </a:p>
          <a:p>
            <a:pPr marL="0" indent="0">
              <a:buNone/>
            </a:pPr>
            <a:r>
              <a:rPr lang="en-US" sz="1500" b="1" dirty="0" smtClean="0"/>
              <a:t>map</a:t>
            </a:r>
            <a:r>
              <a:rPr lang="en-US" sz="1500" dirty="0" smtClean="0"/>
              <a:t>(</a:t>
            </a:r>
            <a:r>
              <a:rPr lang="en-US" sz="1500" dirty="0" err="1" smtClean="0"/>
              <a:t>LongWritable</a:t>
            </a:r>
            <a:r>
              <a:rPr lang="en-US" sz="1500" dirty="0" smtClean="0"/>
              <a:t> </a:t>
            </a:r>
            <a:r>
              <a:rPr lang="en-US" sz="1500" dirty="0" err="1" smtClean="0"/>
              <a:t>centerId</a:t>
            </a:r>
            <a:r>
              <a:rPr lang="en-US" sz="1500" dirty="0" smtClean="0"/>
              <a:t>, </a:t>
            </a:r>
            <a:r>
              <a:rPr lang="en-US" sz="1500" dirty="0" err="1" smtClean="0"/>
              <a:t>Iterable</a:t>
            </a:r>
            <a:r>
              <a:rPr lang="en-US" sz="1500" dirty="0" smtClean="0"/>
              <a:t>&lt;</a:t>
            </a:r>
            <a:r>
              <a:rPr lang="en-US" sz="1500" dirty="0" err="1" smtClean="0"/>
              <a:t>VectorWritable</a:t>
            </a:r>
            <a:r>
              <a:rPr lang="en-US" sz="1500" dirty="0" smtClean="0"/>
              <a:t>&gt; list, Context context) {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for each element in list {</a:t>
            </a:r>
          </a:p>
          <a:p>
            <a:pPr marL="0" indent="0">
              <a:buNone/>
            </a:pPr>
            <a:r>
              <a:rPr lang="en-US" sz="1500" dirty="0" smtClean="0"/>
              <a:t>    </a:t>
            </a:r>
            <a:r>
              <a:rPr lang="en-US" sz="1500" dirty="0" err="1" smtClean="0"/>
              <a:t>context.write</a:t>
            </a:r>
            <a:r>
              <a:rPr lang="en-US" sz="1500" dirty="0" smtClean="0"/>
              <a:t>(</a:t>
            </a:r>
            <a:r>
              <a:rPr lang="en-US" sz="1500" dirty="0" err="1"/>
              <a:t>centerId</a:t>
            </a:r>
            <a:r>
              <a:rPr lang="en-US" sz="1500" dirty="0" smtClean="0"/>
              <a:t>, </a:t>
            </a:r>
            <a:r>
              <a:rPr lang="en-US" sz="1500" dirty="0" err="1" smtClean="0"/>
              <a:t>vec</a:t>
            </a:r>
            <a:r>
              <a:rPr lang="en-US" sz="1500" dirty="0" smtClean="0"/>
              <a:t>);</a:t>
            </a:r>
          </a:p>
          <a:p>
            <a:pPr marL="0" indent="0">
              <a:buNone/>
            </a:pPr>
            <a:r>
              <a:rPr lang="en-US" sz="1500" dirty="0" smtClean="0"/>
              <a:t>  }</a:t>
            </a:r>
          </a:p>
          <a:p>
            <a:pPr marL="0" indent="0">
              <a:buNone/>
            </a:pPr>
            <a:r>
              <a:rPr lang="en-US" sz="1500" dirty="0" smtClean="0"/>
              <a:t>}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08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Recalculation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Driver</a:t>
            </a:r>
            <a:r>
              <a:rPr lang="en-US" dirty="0" smtClean="0"/>
              <a:t>; Read assignment data</a:t>
            </a:r>
          </a:p>
          <a:p>
            <a:r>
              <a:rPr lang="en-US" b="1" dirty="0" smtClean="0"/>
              <a:t>Mapper</a:t>
            </a:r>
            <a:r>
              <a:rPr lang="en-US" dirty="0" smtClean="0"/>
              <a:t>: (Identity Mapper)</a:t>
            </a:r>
          </a:p>
          <a:p>
            <a:pPr marL="0" indent="0">
              <a:buNone/>
            </a:pPr>
            <a:r>
              <a:rPr lang="en-US" sz="1600" b="1" dirty="0"/>
              <a:t>m</a:t>
            </a:r>
            <a:r>
              <a:rPr lang="en-US" sz="1600" b="1" dirty="0" smtClean="0"/>
              <a:t>ap</a:t>
            </a:r>
            <a:r>
              <a:rPr lang="en-US" sz="1600" dirty="0" smtClean="0"/>
              <a:t>(</a:t>
            </a:r>
            <a:r>
              <a:rPr lang="en-US" sz="1600" dirty="0" err="1" smtClean="0"/>
              <a:t>LongWritable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</a:t>
            </a:r>
            <a:r>
              <a:rPr lang="en-US" sz="1600" dirty="0" err="1" smtClean="0"/>
              <a:t>VectorWritable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vec</a:t>
            </a:r>
            <a:r>
              <a:rPr lang="en-US" sz="1600" dirty="0" smtClean="0"/>
              <a:t>, Context context) {</a:t>
            </a:r>
          </a:p>
          <a:p>
            <a:pPr marL="0" indent="0">
              <a:buNone/>
            </a:pPr>
            <a:r>
              <a:rPr lang="en-US" sz="1600" dirty="0" smtClean="0"/>
              <a:t>  </a:t>
            </a:r>
            <a:r>
              <a:rPr lang="en-US" sz="1600" dirty="0" err="1" smtClean="0"/>
              <a:t>context.write</a:t>
            </a:r>
            <a:r>
              <a:rPr lang="en-US" sz="1600" dirty="0" smtClean="0"/>
              <a:t>(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context);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</a:t>
            </a:r>
            <a:endParaRPr lang="en-US" dirty="0"/>
          </a:p>
          <a:p>
            <a:r>
              <a:rPr lang="en-US" b="1" dirty="0" smtClean="0"/>
              <a:t>Reducer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b="1" dirty="0"/>
              <a:t>r</a:t>
            </a:r>
            <a:r>
              <a:rPr lang="en-US" sz="1600" b="1" dirty="0" smtClean="0"/>
              <a:t>educe</a:t>
            </a:r>
            <a:r>
              <a:rPr lang="en-US" sz="1600" dirty="0" smtClean="0"/>
              <a:t>(</a:t>
            </a:r>
            <a:r>
              <a:rPr lang="en-US" sz="1600" dirty="0" err="1" smtClean="0"/>
              <a:t>LongWritable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</a:t>
            </a:r>
            <a:r>
              <a:rPr lang="en-US" sz="1600" dirty="0" err="1" smtClean="0"/>
              <a:t>Iterable</a:t>
            </a:r>
            <a:r>
              <a:rPr lang="en-US" sz="1600" dirty="0" smtClean="0"/>
              <a:t>&lt;</a:t>
            </a:r>
            <a:r>
              <a:rPr lang="en-US" sz="1600" dirty="0" err="1" smtClean="0"/>
              <a:t>VectorWritable</a:t>
            </a:r>
            <a:r>
              <a:rPr lang="en-US" sz="1600" dirty="0" smtClean="0"/>
              <a:t>&gt; list, Context context) {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Initialize an all-zero vector </a:t>
            </a:r>
            <a:r>
              <a:rPr lang="en-US" sz="1600" dirty="0" err="1" smtClean="0"/>
              <a:t>newCenter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int</a:t>
            </a:r>
            <a:r>
              <a:rPr lang="en-US" sz="1600" dirty="0" smtClean="0"/>
              <a:t> count = 0;</a:t>
            </a:r>
          </a:p>
          <a:p>
            <a:pPr marL="0" indent="0">
              <a:buNone/>
            </a:pPr>
            <a:r>
              <a:rPr lang="en-US" sz="1600" dirty="0" smtClean="0"/>
              <a:t>  for each vector in list {</a:t>
            </a:r>
          </a:p>
          <a:p>
            <a:pPr marL="0" indent="0">
              <a:buNone/>
            </a:pPr>
            <a:r>
              <a:rPr lang="en-US" sz="1600" dirty="0" smtClean="0"/>
              <a:t>    ++count;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/>
              <a:t>newCenter</a:t>
            </a:r>
            <a:r>
              <a:rPr lang="en-US" sz="1600" dirty="0" smtClean="0"/>
              <a:t> += vector;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newCenter</a:t>
            </a:r>
            <a:r>
              <a:rPr lang="en-US" sz="1600" dirty="0" smtClean="0"/>
              <a:t> /= count;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1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Web-Age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800" dirty="0" smtClean="0">
                <a:latin typeface="+mn-lt"/>
              </a:rPr>
              <a:t>10 Gigabytes?</a:t>
            </a:r>
          </a:p>
          <a:p>
            <a:pPr marL="0" indent="0" algn="ctr">
              <a:buNone/>
            </a:pPr>
            <a:r>
              <a:rPr lang="en-US" altLang="zh-CN" sz="4800" dirty="0" smtClean="0">
                <a:latin typeface="+mn-lt"/>
              </a:rPr>
              <a:t>1</a:t>
            </a:r>
            <a:r>
              <a:rPr lang="zh-CN" altLang="en-US" sz="4800" dirty="0" smtClean="0">
                <a:latin typeface="+mn-lt"/>
              </a:rPr>
              <a:t>0</a:t>
            </a:r>
            <a:r>
              <a:rPr lang="en-US" altLang="zh-CN" sz="4800" dirty="0" smtClean="0">
                <a:latin typeface="+mn-lt"/>
              </a:rPr>
              <a:t>0</a:t>
            </a:r>
            <a:r>
              <a:rPr lang="zh-CN" altLang="en-US" sz="4800" dirty="0" smtClean="0">
                <a:latin typeface="+mn-lt"/>
              </a:rPr>
              <a:t> </a:t>
            </a:r>
            <a:r>
              <a:rPr lang="en-US" altLang="zh-CN" sz="4800" dirty="0" smtClean="0">
                <a:latin typeface="+mn-lt"/>
              </a:rPr>
              <a:t>Gigabyte?</a:t>
            </a:r>
            <a:r>
              <a:rPr lang="zh-CN" altLang="en-US" sz="4800" dirty="0" smtClean="0">
                <a:latin typeface="+mn-lt"/>
              </a:rPr>
              <a:t> </a:t>
            </a:r>
            <a:endParaRPr lang="en-US" altLang="zh-CN" sz="4800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altLang="zh-CN" sz="4800" dirty="0" smtClean="0">
                <a:latin typeface="+mn-lt"/>
              </a:rPr>
              <a:t>1</a:t>
            </a:r>
            <a:r>
              <a:rPr lang="zh-CN" altLang="en-US" sz="4800" dirty="0" smtClean="0">
                <a:latin typeface="+mn-lt"/>
              </a:rPr>
              <a:t> </a:t>
            </a:r>
            <a:r>
              <a:rPr lang="en-US" altLang="zh-CN" sz="4800" dirty="0" smtClean="0">
                <a:latin typeface="+mn-lt"/>
              </a:rPr>
              <a:t>Terabyte</a:t>
            </a:r>
            <a:r>
              <a:rPr lang="en-US" altLang="zh-CN" sz="4800" dirty="0">
                <a:latin typeface="+mn-lt"/>
              </a:rPr>
              <a:t>?</a:t>
            </a:r>
            <a:endParaRPr lang="en-US" altLang="zh-CN" sz="4800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altLang="zh-CN" sz="4800" dirty="0" smtClean="0">
                <a:latin typeface="+mn-lt"/>
              </a:rPr>
              <a:t>1</a:t>
            </a:r>
            <a:r>
              <a:rPr lang="zh-CN" altLang="en-US" sz="4800" dirty="0" smtClean="0">
                <a:latin typeface="+mn-lt"/>
              </a:rPr>
              <a:t> </a:t>
            </a:r>
            <a:r>
              <a:rPr lang="en-US" altLang="zh-CN" sz="4800" dirty="0" smtClean="0">
                <a:latin typeface="+mn-lt"/>
              </a:rPr>
              <a:t>Petabyte? </a:t>
            </a:r>
          </a:p>
          <a:p>
            <a:pPr marL="0" indent="0" algn="ctr">
              <a:buNone/>
            </a:pPr>
            <a:r>
              <a:rPr lang="en-US" altLang="zh-CN" sz="4800" dirty="0" smtClean="0">
                <a:latin typeface="+mn-lt"/>
              </a:rPr>
              <a:t>…??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Recalculation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Driver</a:t>
            </a:r>
            <a:r>
              <a:rPr lang="en-US" dirty="0" smtClean="0"/>
              <a:t>; Read assignment data</a:t>
            </a:r>
          </a:p>
          <a:p>
            <a:r>
              <a:rPr lang="en-US" b="1" dirty="0" smtClean="0"/>
              <a:t>Mapper</a:t>
            </a:r>
            <a:r>
              <a:rPr lang="en-US" dirty="0" smtClean="0"/>
              <a:t>: (Identity Mapper)</a:t>
            </a:r>
          </a:p>
          <a:p>
            <a:pPr marL="0" indent="0">
              <a:buNone/>
            </a:pPr>
            <a:r>
              <a:rPr lang="en-US" sz="1600" b="1" dirty="0"/>
              <a:t>m</a:t>
            </a:r>
            <a:r>
              <a:rPr lang="en-US" sz="1600" b="1" dirty="0" smtClean="0"/>
              <a:t>ap</a:t>
            </a:r>
            <a:r>
              <a:rPr lang="en-US" sz="1600" dirty="0" smtClean="0"/>
              <a:t>(</a:t>
            </a:r>
            <a:r>
              <a:rPr lang="en-US" sz="1600" dirty="0" err="1" smtClean="0"/>
              <a:t>LongWritable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</a:t>
            </a:r>
            <a:r>
              <a:rPr lang="en-US" sz="1600" dirty="0" err="1" smtClean="0"/>
              <a:t>VectorWritable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vec</a:t>
            </a:r>
            <a:r>
              <a:rPr lang="en-US" sz="1600" dirty="0" smtClean="0"/>
              <a:t>, Context context) {</a:t>
            </a:r>
          </a:p>
          <a:p>
            <a:pPr marL="0" indent="0">
              <a:buNone/>
            </a:pPr>
            <a:r>
              <a:rPr lang="en-US" sz="1600" dirty="0" smtClean="0"/>
              <a:t>  </a:t>
            </a:r>
            <a:r>
              <a:rPr lang="en-US" sz="1600" dirty="0" err="1" smtClean="0"/>
              <a:t>context.write</a:t>
            </a:r>
            <a:r>
              <a:rPr lang="en-US" sz="1600" dirty="0" smtClean="0"/>
              <a:t>(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context);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</a:t>
            </a:r>
            <a:endParaRPr lang="en-US" dirty="0"/>
          </a:p>
          <a:p>
            <a:r>
              <a:rPr lang="en-US" b="1" dirty="0" smtClean="0"/>
              <a:t>Reducer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b="1" dirty="0"/>
              <a:t>r</a:t>
            </a:r>
            <a:r>
              <a:rPr lang="en-US" sz="1600" b="1" dirty="0" smtClean="0"/>
              <a:t>educe</a:t>
            </a:r>
            <a:r>
              <a:rPr lang="en-US" sz="1600" dirty="0" smtClean="0"/>
              <a:t>(</a:t>
            </a:r>
            <a:r>
              <a:rPr lang="en-US" sz="1600" dirty="0" err="1" smtClean="0"/>
              <a:t>LongWritable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centerId</a:t>
            </a:r>
            <a:r>
              <a:rPr lang="en-US" sz="1600" dirty="0" smtClean="0"/>
              <a:t>, </a:t>
            </a:r>
            <a:r>
              <a:rPr lang="en-US" sz="1600" dirty="0" err="1" smtClean="0"/>
              <a:t>Iterable</a:t>
            </a:r>
            <a:r>
              <a:rPr lang="en-US" sz="1600" dirty="0" smtClean="0"/>
              <a:t>&lt;</a:t>
            </a:r>
            <a:r>
              <a:rPr lang="en-US" sz="1600" dirty="0" err="1" smtClean="0"/>
              <a:t>VectorWritable</a:t>
            </a:r>
            <a:r>
              <a:rPr lang="en-US" sz="1600" dirty="0" smtClean="0"/>
              <a:t>&gt; list, Context context) {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Initialize an all-zero vector </a:t>
            </a:r>
            <a:r>
              <a:rPr lang="en-US" sz="1600" dirty="0" err="1" smtClean="0"/>
              <a:t>newCenter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int</a:t>
            </a:r>
            <a:r>
              <a:rPr lang="en-US" sz="1600" dirty="0" smtClean="0"/>
              <a:t> count = 0;</a:t>
            </a:r>
          </a:p>
          <a:p>
            <a:pPr marL="0" indent="0">
              <a:buNone/>
            </a:pPr>
            <a:r>
              <a:rPr lang="en-US" sz="1600" dirty="0" smtClean="0"/>
              <a:t>  for each vector in list {</a:t>
            </a:r>
          </a:p>
          <a:p>
            <a:pPr marL="0" indent="0">
              <a:buNone/>
            </a:pPr>
            <a:r>
              <a:rPr lang="en-US" sz="1600" dirty="0" smtClean="0"/>
              <a:t>    ++count;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/>
              <a:t>newCenter</a:t>
            </a:r>
            <a:r>
              <a:rPr lang="en-US" sz="1600" dirty="0" smtClean="0"/>
              <a:t> += vector;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newCenter</a:t>
            </a:r>
            <a:r>
              <a:rPr lang="en-US" sz="1600" dirty="0" smtClean="0"/>
              <a:t> /= count;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4254500" y="4610100"/>
            <a:ext cx="1752600" cy="571500"/>
          </a:xfrm>
          <a:prstGeom prst="wedgeRectCallout">
            <a:avLst>
              <a:gd name="adj1" fmla="val -117892"/>
              <a:gd name="adj2" fmla="val 291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How to deal with overflow?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530600" y="2984500"/>
            <a:ext cx="1752600" cy="571500"/>
          </a:xfrm>
          <a:prstGeom prst="wedgeRectCallout">
            <a:avLst>
              <a:gd name="adj1" fmla="val -117892"/>
              <a:gd name="adj2" fmla="val 291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This Reducer is not scalable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97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PageRank score of page 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format:</a:t>
            </a:r>
          </a:p>
          <a:p>
            <a:pPr lvl="1"/>
            <a:r>
              <a:rPr lang="en-US" dirty="0" err="1" smtClean="0"/>
              <a:t>PageId</a:t>
            </a:r>
            <a:r>
              <a:rPr lang="en-US" dirty="0" smtClean="0"/>
              <a:t>,  &lt;List of </a:t>
            </a:r>
            <a:r>
              <a:rPr lang="en-US" dirty="0" err="1" smtClean="0"/>
              <a:t>PageIds</a:t>
            </a:r>
            <a:r>
              <a:rPr lang="en-US" dirty="0" smtClean="0"/>
              <a:t> of </a:t>
            </a:r>
            <a:r>
              <a:rPr lang="en-US" dirty="0" err="1" smtClean="0"/>
              <a:t>outlink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Initialize PageRank score of all pages to the same value.</a:t>
            </a:r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o</a:t>
            </a:r>
          </a:p>
          <a:p>
            <a:pPr lvl="2"/>
            <a:r>
              <a:rPr lang="en-US" dirty="0" smtClean="0"/>
              <a:t>Update PageRank score of each page</a:t>
            </a:r>
          </a:p>
          <a:p>
            <a:pPr lvl="1"/>
            <a:r>
              <a:rPr lang="en-US" b="1" dirty="0"/>
              <a:t>w</a:t>
            </a:r>
            <a:r>
              <a:rPr lang="en-US" b="1" dirty="0" smtClean="0"/>
              <a:t>hile</a:t>
            </a:r>
            <a:r>
              <a:rPr lang="en-US" dirty="0" smtClean="0"/>
              <a:t> converge</a:t>
            </a:r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159000"/>
            <a:ext cx="3289300" cy="622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64200" y="1892300"/>
            <a:ext cx="250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N: number of pages</a:t>
            </a:r>
          </a:p>
          <a:p>
            <a:r>
              <a:rPr lang="en-US" dirty="0"/>
              <a:t>d</a:t>
            </a:r>
            <a:r>
              <a:rPr lang="en-US" dirty="0" smtClean="0"/>
              <a:t>: damping factor</a:t>
            </a:r>
          </a:p>
          <a:p>
            <a:r>
              <a:rPr lang="en-US" dirty="0" smtClean="0"/>
              <a:t>L(</a:t>
            </a:r>
            <a:r>
              <a:rPr lang="en-US" dirty="0" err="1" smtClean="0"/>
              <a:t>i</a:t>
            </a:r>
            <a:r>
              <a:rPr lang="en-US" dirty="0" smtClean="0"/>
              <a:t>): # </a:t>
            </a:r>
            <a:r>
              <a:rPr lang="en-US" dirty="0" err="1" smtClean="0"/>
              <a:t>outlink</a:t>
            </a:r>
            <a:r>
              <a:rPr lang="en-US" dirty="0" smtClean="0"/>
              <a:t> of page </a:t>
            </a:r>
            <a:r>
              <a:rPr lang="en-US" dirty="0" err="1" smtClean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1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Data Types</a:t>
            </a:r>
          </a:p>
          <a:p>
            <a:pPr marL="0" indent="0">
              <a:buNone/>
            </a:pPr>
            <a:r>
              <a:rPr lang="en-US" dirty="0" err="1" smtClean="0"/>
              <a:t>PageWritable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Integer </a:t>
            </a:r>
            <a:r>
              <a:rPr lang="en-US" dirty="0" err="1" smtClean="0"/>
              <a:t>pid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Double PR;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List&lt;Integer&gt; </a:t>
            </a:r>
            <a:r>
              <a:rPr lang="en-US" altLang="zh-CN" dirty="0" err="1" smtClean="0"/>
              <a:t>outlinks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it scalable? </a:t>
            </a:r>
            <a:endParaRPr lang="en-US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3200400" y="2146300"/>
            <a:ext cx="2870200" cy="482600"/>
          </a:xfrm>
          <a:prstGeom prst="wedgeRectCallout">
            <a:avLst>
              <a:gd name="adj1" fmla="val -76229"/>
              <a:gd name="adj2" fmla="val 624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Unique ID of a page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4533900" y="3479800"/>
            <a:ext cx="2870200" cy="660400"/>
          </a:xfrm>
          <a:prstGeom prst="wedgeRectCallout">
            <a:avLst>
              <a:gd name="adj1" fmla="val -72689"/>
              <a:gd name="adj2" fmla="val -317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ID of the pages that current page link to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3340100" y="2774950"/>
            <a:ext cx="3276600" cy="444500"/>
          </a:xfrm>
          <a:prstGeom prst="wedgeRectCallout">
            <a:avLst>
              <a:gd name="adj1" fmla="val -79326"/>
              <a:gd name="adj2" fmla="val 305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PageRank score of 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72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Mapper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b="1" dirty="0" smtClean="0"/>
              <a:t>map</a:t>
            </a:r>
            <a:r>
              <a:rPr lang="en-US" sz="1600" dirty="0"/>
              <a:t>(</a:t>
            </a:r>
            <a:r>
              <a:rPr lang="en-US" sz="1600" dirty="0" err="1"/>
              <a:t>PageWritable</a:t>
            </a:r>
            <a:r>
              <a:rPr lang="en-US" sz="1600" dirty="0"/>
              <a:t> </a:t>
            </a:r>
            <a:r>
              <a:rPr lang="en-US" sz="1600" dirty="0" smtClean="0"/>
              <a:t>key, </a:t>
            </a:r>
            <a:r>
              <a:rPr lang="en-US" sz="1600" dirty="0" err="1" smtClean="0"/>
              <a:t>PageWritable</a:t>
            </a:r>
            <a:r>
              <a:rPr lang="en-US" sz="1600" dirty="0" smtClean="0"/>
              <a:t> </a:t>
            </a:r>
            <a:r>
              <a:rPr lang="en-US" sz="1600" dirty="0"/>
              <a:t>p</a:t>
            </a:r>
            <a:r>
              <a:rPr lang="en-US" sz="1600" dirty="0" smtClean="0"/>
              <a:t>age, </a:t>
            </a:r>
            <a:r>
              <a:rPr lang="en-US" sz="1600" dirty="0"/>
              <a:t>Context context) {</a:t>
            </a:r>
          </a:p>
          <a:p>
            <a:pPr marL="0" indent="0">
              <a:buNone/>
            </a:pPr>
            <a:r>
              <a:rPr lang="en-US" sz="1600" dirty="0" smtClean="0"/>
              <a:t>  for each out page </a:t>
            </a:r>
            <a:r>
              <a:rPr lang="en-US" sz="1600" dirty="0" err="1" smtClean="0"/>
              <a:t>pid</a:t>
            </a:r>
            <a:r>
              <a:rPr lang="en-US" sz="1600" dirty="0" smtClean="0"/>
              <a:t> in </a:t>
            </a:r>
            <a:r>
              <a:rPr lang="en-US" sz="1600" dirty="0" err="1" smtClean="0"/>
              <a:t>page.outLinks</a:t>
            </a:r>
            <a:r>
              <a:rPr lang="en-US" sz="1600" dirty="0" smtClean="0"/>
              <a:t> {</a:t>
            </a:r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dirty="0" err="1" smtClean="0"/>
              <a:t>context.write</a:t>
            </a:r>
            <a:r>
              <a:rPr lang="en-US" sz="1600" dirty="0" smtClean="0"/>
              <a:t>(</a:t>
            </a:r>
            <a:r>
              <a:rPr lang="en-US" sz="1600" dirty="0" err="1" smtClean="0"/>
              <a:t>pid</a:t>
            </a:r>
            <a:r>
              <a:rPr lang="en-US" sz="1600" dirty="0" smtClean="0"/>
              <a:t>, page);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}</a:t>
            </a:r>
            <a:endParaRPr lang="en-US" dirty="0" smtClean="0"/>
          </a:p>
          <a:p>
            <a:r>
              <a:rPr lang="en-US" b="1" dirty="0" smtClean="0"/>
              <a:t>Reducer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600" b="1" dirty="0" smtClean="0"/>
              <a:t>reduce</a:t>
            </a:r>
            <a:r>
              <a:rPr lang="en-US" sz="1600" dirty="0" smtClean="0"/>
              <a:t>(</a:t>
            </a:r>
            <a:r>
              <a:rPr lang="en-US" sz="1600" dirty="0" err="1" smtClean="0"/>
              <a:t>LongWritable</a:t>
            </a:r>
            <a:r>
              <a:rPr lang="en-US" sz="1600" dirty="0" smtClean="0"/>
              <a:t> </a:t>
            </a:r>
            <a:r>
              <a:rPr lang="en-US" sz="1600" dirty="0" err="1" smtClean="0"/>
              <a:t>pageId</a:t>
            </a:r>
            <a:r>
              <a:rPr lang="en-US" sz="1600" dirty="0" smtClean="0"/>
              <a:t>, </a:t>
            </a:r>
            <a:r>
              <a:rPr lang="en-US" sz="1600" dirty="0" err="1" smtClean="0"/>
              <a:t>Iterable</a:t>
            </a:r>
            <a:r>
              <a:rPr lang="en-US" sz="1600" dirty="0" smtClean="0"/>
              <a:t>&lt;</a:t>
            </a:r>
            <a:r>
              <a:rPr lang="en-US" sz="1600" dirty="0" err="1" smtClean="0"/>
              <a:t>PageWritable</a:t>
            </a:r>
            <a:r>
              <a:rPr lang="en-US" sz="1600" dirty="0" smtClean="0"/>
              <a:t>&gt; </a:t>
            </a:r>
            <a:r>
              <a:rPr lang="en-US" sz="1600" dirty="0" err="1" smtClean="0"/>
              <a:t>inLinkList</a:t>
            </a:r>
            <a:r>
              <a:rPr lang="en-US" sz="1600" dirty="0" smtClean="0"/>
              <a:t>, Context context){</a:t>
            </a:r>
          </a:p>
          <a:p>
            <a:pPr marL="0" indent="0">
              <a:buNone/>
            </a:pPr>
            <a:r>
              <a:rPr lang="en-US" sz="1600" dirty="0" smtClean="0"/>
              <a:t>  PR(</a:t>
            </a:r>
            <a:r>
              <a:rPr lang="en-US" sz="1600" dirty="0" err="1" smtClean="0"/>
              <a:t>pageId</a:t>
            </a:r>
            <a:r>
              <a:rPr lang="en-US" sz="1600" dirty="0" smtClean="0"/>
              <a:t>) = (1 – d) / N;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for each </a:t>
            </a:r>
            <a:r>
              <a:rPr lang="en-US" sz="1600" dirty="0" err="1" smtClean="0"/>
              <a:t>inLink</a:t>
            </a:r>
            <a:r>
              <a:rPr lang="en-US" sz="1600" dirty="0" smtClean="0"/>
              <a:t> in </a:t>
            </a:r>
            <a:r>
              <a:rPr lang="en-US" sz="1600" dirty="0" err="1" smtClean="0"/>
              <a:t>inLinkList</a:t>
            </a:r>
            <a:r>
              <a:rPr lang="en-US" sz="1600" dirty="0" smtClean="0"/>
              <a:t> {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PR(</a:t>
            </a:r>
            <a:r>
              <a:rPr lang="en-US" sz="1600" dirty="0" err="1" smtClean="0"/>
              <a:t>pageId</a:t>
            </a:r>
            <a:r>
              <a:rPr lang="en-US" sz="1600" dirty="0" smtClean="0"/>
              <a:t>) += d * PR(</a:t>
            </a:r>
            <a:r>
              <a:rPr lang="en-US" sz="1600" dirty="0" err="1" smtClean="0"/>
              <a:t>inLink</a:t>
            </a:r>
            <a:r>
              <a:rPr lang="en-US" sz="1600" dirty="0" smtClean="0"/>
              <a:t>) / L(</a:t>
            </a:r>
            <a:r>
              <a:rPr lang="en-US" sz="1600" dirty="0" err="1" smtClean="0"/>
              <a:t>inLink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5575300" y="4914900"/>
            <a:ext cx="1790700" cy="787400"/>
          </a:xfrm>
          <a:prstGeom prst="wedgeRectCallout">
            <a:avLst>
              <a:gd name="adj1" fmla="val -48493"/>
              <a:gd name="adj2" fmla="val -1294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to save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34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Mahout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scalable machine learning and data mining library.              </a:t>
            </a:r>
            <a:r>
              <a:rPr lang="en-US" sz="1800" dirty="0" smtClean="0"/>
              <a:t>Current </a:t>
            </a:r>
            <a:r>
              <a:rPr lang="en-US" sz="1800" dirty="0"/>
              <a:t>stable version 0.8. </a:t>
            </a:r>
            <a:r>
              <a:rPr lang="en-US" sz="1800" dirty="0">
                <a:hlinkClick r:id="rId2"/>
              </a:rPr>
              <a:t>http://mahout.apache.org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.</a:t>
            </a:r>
            <a:endParaRPr lang="en-US" dirty="0" smtClean="0"/>
          </a:p>
          <a:p>
            <a:r>
              <a:rPr lang="en-US" dirty="0" smtClean="0"/>
              <a:t>Classification:</a:t>
            </a:r>
          </a:p>
          <a:p>
            <a:pPr lvl="1"/>
            <a:r>
              <a:rPr lang="en-US" dirty="0" smtClean="0"/>
              <a:t>Multinomial Naïve Bayes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Clustering:</a:t>
            </a:r>
          </a:p>
          <a:p>
            <a:pPr lvl="1"/>
            <a:r>
              <a:rPr lang="en-US" dirty="0" err="1" smtClean="0"/>
              <a:t>Kmeans</a:t>
            </a:r>
            <a:r>
              <a:rPr lang="en-US" dirty="0" smtClean="0"/>
              <a:t> Clustering</a:t>
            </a:r>
          </a:p>
          <a:p>
            <a:pPr lvl="1"/>
            <a:r>
              <a:rPr lang="en-US" dirty="0" smtClean="0"/>
              <a:t>Spectral Clustering</a:t>
            </a:r>
          </a:p>
          <a:p>
            <a:pPr lvl="1"/>
            <a:r>
              <a:rPr lang="en-US" dirty="0" smtClean="0"/>
              <a:t>Fuzzy </a:t>
            </a:r>
            <a:r>
              <a:rPr lang="en-US" dirty="0" err="1" smtClean="0"/>
              <a:t>Kmeans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Recommendation:</a:t>
            </a:r>
          </a:p>
          <a:p>
            <a:pPr lvl="1"/>
            <a:r>
              <a:rPr lang="en-US" dirty="0" smtClean="0"/>
              <a:t>User and item based recommendation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Dimensional Reduction, Topic Modeling, Regression, Matrix Factorization</a:t>
            </a:r>
          </a:p>
          <a:p>
            <a:pPr lvl="1"/>
            <a:r>
              <a:rPr lang="en-US" dirty="0" smtClean="0"/>
              <a:t>Singular Value Decomposition</a:t>
            </a:r>
          </a:p>
          <a:p>
            <a:pPr lvl="1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</a:p>
          <a:p>
            <a:pPr lvl="1"/>
            <a:r>
              <a:rPr lang="en-US" dirty="0" smtClean="0"/>
              <a:t>Hidden Markov Model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Mahout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Implemented but not distributed algorithms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SVM</a:t>
            </a:r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97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</a:p>
          <a:p>
            <a:pPr lvl="1"/>
            <a:r>
              <a:rPr lang="en-US" dirty="0" smtClean="0"/>
              <a:t>Decision tree based classifier: CART, J48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Logisitic</a:t>
            </a:r>
            <a:r>
              <a:rPr lang="en-US" dirty="0" smtClean="0"/>
              <a:t>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Distributed SVM</a:t>
            </a:r>
            <a:endParaRPr lang="en-US" dirty="0" smtClean="0"/>
          </a:p>
          <a:p>
            <a:r>
              <a:rPr lang="en-US" dirty="0" smtClean="0"/>
              <a:t>Clustering:</a:t>
            </a:r>
          </a:p>
          <a:p>
            <a:pPr lvl="1"/>
            <a:r>
              <a:rPr lang="en-US" dirty="0" smtClean="0"/>
              <a:t>DBSCAN</a:t>
            </a:r>
          </a:p>
          <a:p>
            <a:pPr lvl="1"/>
            <a:r>
              <a:rPr lang="en-US" dirty="0" smtClean="0"/>
              <a:t>Hierarchical Clustering</a:t>
            </a:r>
          </a:p>
          <a:p>
            <a:r>
              <a:rPr lang="en-US" dirty="0" smtClean="0"/>
              <a:t>Matrix Factorization:</a:t>
            </a:r>
          </a:p>
          <a:p>
            <a:pPr lvl="1"/>
            <a:r>
              <a:rPr lang="en-US" dirty="0" smtClean="0"/>
              <a:t>Non-Negative Matrix Factorization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6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Map-Reduce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overhead (10-20 seconds start up time)</a:t>
            </a:r>
          </a:p>
          <a:p>
            <a:r>
              <a:rPr lang="en-US" dirty="0" smtClean="0"/>
              <a:t>Not inherently support iteration</a:t>
            </a:r>
          </a:p>
          <a:p>
            <a:r>
              <a:rPr lang="en-US" dirty="0" smtClean="0"/>
              <a:t>No message passing</a:t>
            </a:r>
          </a:p>
          <a:p>
            <a:r>
              <a:rPr lang="en-US" dirty="0"/>
              <a:t>Cannot get results in real time.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4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Map-Reduce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overhead (10-20 seconds start up time)</a:t>
            </a:r>
          </a:p>
          <a:p>
            <a:r>
              <a:rPr lang="en-US" dirty="0" smtClean="0"/>
              <a:t>Not inherently support iteration</a:t>
            </a:r>
          </a:p>
          <a:p>
            <a:r>
              <a:rPr lang="en-US" dirty="0" smtClean="0"/>
              <a:t>No message passing</a:t>
            </a:r>
          </a:p>
          <a:p>
            <a:r>
              <a:rPr lang="en-US" dirty="0"/>
              <a:t>Cannot get results in real time.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err="1" smtClean="0"/>
              <a:t>HaLoop</a:t>
            </a:r>
            <a:r>
              <a:rPr lang="en-US" dirty="0" smtClean="0"/>
              <a:t>: Efficient Iterative Data Processing on Large Clusters, VLDB 2010.</a:t>
            </a:r>
          </a:p>
          <a:p>
            <a:pPr lvl="1"/>
            <a:r>
              <a:rPr lang="en-US" dirty="0" smtClean="0"/>
              <a:t>Twister: Iterative </a:t>
            </a:r>
            <a:r>
              <a:rPr lang="en-US" dirty="0" err="1" smtClean="0"/>
              <a:t>Hadoop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http://www.iterativemapreduce.org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4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2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7400" y="5118100"/>
            <a:ext cx="7755878" cy="850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0100" y="4140200"/>
            <a:ext cx="7755878" cy="8509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YARN Resource Management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0100" y="3213100"/>
            <a:ext cx="2969712" cy="812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6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1" y="143583"/>
            <a:ext cx="7849336" cy="6118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2123" y="6356350"/>
            <a:ext cx="259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Pictures from </a:t>
            </a:r>
            <a:r>
              <a:rPr lang="en-US" sz="1400" dirty="0" err="1" smtClean="0"/>
              <a:t>MBAonline.com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89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52" y="2148354"/>
            <a:ext cx="1229360" cy="83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2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7400" y="5118100"/>
            <a:ext cx="7755878" cy="850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0100" y="4140200"/>
            <a:ext cx="7755878" cy="8509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YARN Resource Management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0100" y="3213100"/>
            <a:ext cx="2969712" cy="812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MapReduce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" y="2044700"/>
            <a:ext cx="719912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52" y="1955800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0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52" y="2148354"/>
            <a:ext cx="1229360" cy="83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2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7400" y="5118100"/>
            <a:ext cx="7755878" cy="850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0100" y="4140200"/>
            <a:ext cx="7755878" cy="8509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YARN Resource Management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0100" y="3213100"/>
            <a:ext cx="2969712" cy="812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MapReduce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" y="2044700"/>
            <a:ext cx="719912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52" y="1955800"/>
            <a:ext cx="1155700" cy="1155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530" y="2186454"/>
            <a:ext cx="1468470" cy="177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2428875"/>
            <a:ext cx="1365250" cy="1365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907" y="2035516"/>
            <a:ext cx="2142186" cy="1075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907" y="2984409"/>
            <a:ext cx="2286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vs. BSP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151" b="3151"/>
          <a:stretch>
            <a:fillRect/>
          </a:stretch>
        </p:blipFill>
        <p:spPr>
          <a:xfrm>
            <a:off x="342900" y="2469318"/>
            <a:ext cx="3694804" cy="203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96" y="2469318"/>
            <a:ext cx="3847204" cy="2115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4813300"/>
            <a:ext cx="2951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smtClean="0"/>
              <a:t>Intensive</a:t>
            </a:r>
          </a:p>
          <a:p>
            <a:endParaRPr lang="en-US" dirty="0"/>
          </a:p>
          <a:p>
            <a:r>
              <a:rPr lang="en-US" dirty="0" smtClean="0"/>
              <a:t>Low communication needs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8333" y="4839732"/>
            <a:ext cx="3528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Computation </a:t>
            </a:r>
            <a:r>
              <a:rPr lang="en-US" dirty="0" smtClean="0"/>
              <a:t>Intensive</a:t>
            </a:r>
          </a:p>
          <a:p>
            <a:endParaRPr lang="en-US" dirty="0"/>
          </a:p>
          <a:p>
            <a:r>
              <a:rPr lang="en-US" dirty="0" smtClean="0"/>
              <a:t>High communication needs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9116" y="5866199"/>
            <a:ext cx="4117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Copy from Edward Yoon’s slides of </a:t>
            </a:r>
            <a:r>
              <a:rPr lang="en-US" sz="1200" dirty="0" err="1" smtClean="0"/>
              <a:t>Hadoop</a:t>
            </a:r>
            <a:r>
              <a:rPr lang="en-US" sz="1200" dirty="0" smtClean="0"/>
              <a:t> in Seoul 2013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210800" y="4800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6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bridge model for designing parallel algorithms.</a:t>
            </a:r>
          </a:p>
          <a:p>
            <a:r>
              <a:rPr lang="en-US" sz="2000" dirty="0" smtClean="0"/>
              <a:t>Computation consists of a series of </a:t>
            </a:r>
            <a:r>
              <a:rPr lang="en-US" sz="2000" dirty="0" err="1" smtClean="0"/>
              <a:t>supersteps</a:t>
            </a:r>
            <a:r>
              <a:rPr lang="en-US" sz="2000" dirty="0" smtClean="0"/>
              <a:t>.</a:t>
            </a:r>
          </a:p>
          <a:p>
            <a:pPr lvl="1"/>
            <a:r>
              <a:rPr lang="en-US" sz="1200" dirty="0" smtClean="0"/>
              <a:t>Concurrent computing.</a:t>
            </a:r>
          </a:p>
          <a:p>
            <a:pPr lvl="1"/>
            <a:r>
              <a:rPr lang="en-US" sz="1200" dirty="0" smtClean="0"/>
              <a:t>Communication.</a:t>
            </a:r>
          </a:p>
          <a:p>
            <a:pPr lvl="1"/>
            <a:r>
              <a:rPr lang="en-US" sz="1200" dirty="0" smtClean="0"/>
              <a:t>Barrier synchronization.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1962150"/>
            <a:ext cx="5146040" cy="4373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5700" y="6058714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Copy from Wikipedia</a:t>
            </a:r>
            <a:endParaRPr lang="en-US" sz="1200" dirty="0"/>
          </a:p>
        </p:txBody>
      </p:sp>
      <p:sp>
        <p:nvSpPr>
          <p:cNvPr id="8" name="Curved Left Arrow 7"/>
          <p:cNvSpPr/>
          <p:nvPr/>
        </p:nvSpPr>
        <p:spPr>
          <a:xfrm flipV="1">
            <a:off x="6070600" y="2787650"/>
            <a:ext cx="901700" cy="306070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8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Transition of the Technologies</a:t>
            </a:r>
          </a:p>
          <a:p>
            <a:r>
              <a:rPr lang="en-US" dirty="0" smtClean="0"/>
              <a:t>2003~:</a:t>
            </a:r>
          </a:p>
          <a:p>
            <a:pPr lvl="1"/>
            <a:r>
              <a:rPr lang="en-US" dirty="0" smtClean="0"/>
              <a:t>SQL Database connectivity interface</a:t>
            </a:r>
          </a:p>
          <a:p>
            <a:pPr lvl="1"/>
            <a:r>
              <a:rPr lang="en-US" dirty="0" smtClean="0"/>
              <a:t>Web-scale data processing</a:t>
            </a:r>
          </a:p>
          <a:p>
            <a:pPr lvl="2"/>
            <a:r>
              <a:rPr lang="en-US" dirty="0" err="1" smtClean="0"/>
              <a:t>MapReduce</a:t>
            </a:r>
            <a:endParaRPr lang="en-US" dirty="0" smtClean="0"/>
          </a:p>
          <a:p>
            <a:pPr lvl="2"/>
            <a:r>
              <a:rPr lang="en-US" dirty="0" smtClean="0"/>
              <a:t>Hive, Pig, </a:t>
            </a:r>
            <a:r>
              <a:rPr lang="en-US" dirty="0" err="1" smtClean="0"/>
              <a:t>Hbase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2007~:</a:t>
            </a:r>
          </a:p>
          <a:p>
            <a:pPr lvl="1"/>
            <a:r>
              <a:rPr lang="en-US" dirty="0" smtClean="0"/>
              <a:t>Key/Value interface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, Iterative, and Graph processing</a:t>
            </a:r>
          </a:p>
          <a:p>
            <a:pPr lvl="2"/>
            <a:r>
              <a:rPr lang="en-US" dirty="0" smtClean="0"/>
              <a:t>Storm, etc.</a:t>
            </a:r>
          </a:p>
          <a:p>
            <a:pPr lvl="2"/>
            <a:r>
              <a:rPr lang="en-US" dirty="0" smtClean="0"/>
              <a:t>Apache Hama, etc</a:t>
            </a:r>
            <a:r>
              <a:rPr lang="en-US" dirty="0"/>
              <a:t>.</a:t>
            </a:r>
            <a:endParaRPr lang="en-US" dirty="0" smtClean="0"/>
          </a:p>
          <a:p>
            <a:pPr lvl="2"/>
            <a:r>
              <a:rPr lang="en-US" dirty="0" err="1" smtClean="0"/>
              <a:t>GraphLab</a:t>
            </a:r>
            <a:r>
              <a:rPr lang="en-US" dirty="0" smtClean="0"/>
              <a:t>, Apache </a:t>
            </a:r>
            <a:r>
              <a:rPr lang="en-US" dirty="0" err="1" smtClean="0"/>
              <a:t>Giraph</a:t>
            </a:r>
            <a:r>
              <a:rPr lang="en-US" dirty="0" smtClean="0"/>
              <a:t>, Spark,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6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BSP?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latency between iterations (</a:t>
            </a:r>
            <a:r>
              <a:rPr lang="en-US" dirty="0" err="1" smtClean="0"/>
              <a:t>supersteps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Suitable for implementing iterative algorithm.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Low latency for information exchange (communication).</a:t>
            </a:r>
          </a:p>
          <a:p>
            <a:pPr lvl="1"/>
            <a:r>
              <a:rPr lang="en-US" dirty="0" smtClean="0"/>
              <a:t>Suitable for implementing algorithms that need global or neighborhood information.</a:t>
            </a:r>
          </a:p>
          <a:p>
            <a:pPr lvl="1"/>
            <a:r>
              <a:rPr lang="en-US" altLang="zh-CN" dirty="0" smtClean="0"/>
              <a:t>E.g. graph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4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iterative graph processing system built for high scalability.</a:t>
            </a:r>
          </a:p>
          <a:p>
            <a:r>
              <a:rPr lang="en-US" dirty="0" smtClean="0"/>
              <a:t>An open source </a:t>
            </a:r>
            <a:r>
              <a:rPr lang="en-US" dirty="0" smtClean="0"/>
              <a:t>version of </a:t>
            </a:r>
            <a:r>
              <a:rPr lang="en-US" dirty="0" smtClean="0"/>
              <a:t>Google’s </a:t>
            </a:r>
            <a:r>
              <a:rPr lang="en-US" dirty="0" err="1" smtClean="0"/>
              <a:t>Pregel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Current stable version: </a:t>
            </a:r>
            <a:r>
              <a:rPr lang="en-US" dirty="0" smtClean="0"/>
              <a:t>1.0.0</a:t>
            </a:r>
          </a:p>
          <a:p>
            <a:r>
              <a:rPr lang="en-US" dirty="0" smtClean="0"/>
              <a:t>Currently mainly developed and maintained by Facebook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58" y="3836987"/>
            <a:ext cx="2087641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 of </a:t>
            </a:r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Graphs are composed of </a:t>
            </a:r>
            <a:r>
              <a:rPr lang="en-US" b="1" dirty="0" smtClean="0"/>
              <a:t>vertices</a:t>
            </a:r>
            <a:r>
              <a:rPr lang="en-US" dirty="0" smtClean="0"/>
              <a:t> and </a:t>
            </a:r>
            <a:r>
              <a:rPr lang="en-US" b="1" dirty="0" smtClean="0"/>
              <a:t>edges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Vertex centric computing framework.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77900" y="3594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77900" y="4610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77900" y="564515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44900" y="3594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44900" y="4610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644900" y="564515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324600" y="3594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324600" y="461010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24600" y="5645150"/>
            <a:ext cx="1511300" cy="6223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08105" y="2894568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Superstep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44900" y="2906236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Superstep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2906236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Superstep</a:t>
            </a:r>
            <a:r>
              <a:rPr lang="en-US" dirty="0" smtClean="0"/>
              <a:t> 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6"/>
            <a:endCxn id="9" idx="2"/>
          </p:cNvCxnSpPr>
          <p:nvPr/>
        </p:nvCxnSpPr>
        <p:spPr>
          <a:xfrm>
            <a:off x="2489200" y="3905250"/>
            <a:ext cx="1155700" cy="101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8" idx="2"/>
          </p:cNvCxnSpPr>
          <p:nvPr/>
        </p:nvCxnSpPr>
        <p:spPr>
          <a:xfrm flipV="1">
            <a:off x="2489200" y="3905250"/>
            <a:ext cx="1155700" cy="101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9" idx="2"/>
          </p:cNvCxnSpPr>
          <p:nvPr/>
        </p:nvCxnSpPr>
        <p:spPr>
          <a:xfrm flipV="1">
            <a:off x="2489200" y="4921250"/>
            <a:ext cx="1155700" cy="1035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12" idx="2"/>
          </p:cNvCxnSpPr>
          <p:nvPr/>
        </p:nvCxnSpPr>
        <p:spPr>
          <a:xfrm>
            <a:off x="5156200" y="3905250"/>
            <a:ext cx="1168400" cy="101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6"/>
            <a:endCxn id="13" idx="2"/>
          </p:cNvCxnSpPr>
          <p:nvPr/>
        </p:nvCxnSpPr>
        <p:spPr>
          <a:xfrm>
            <a:off x="5156200" y="4921250"/>
            <a:ext cx="1168400" cy="1035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11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784350"/>
            <a:ext cx="28829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Load the graph from disk.</a:t>
            </a:r>
          </a:p>
          <a:p>
            <a:pPr algn="just"/>
            <a:r>
              <a:rPr lang="en-US" dirty="0" smtClean="0"/>
              <a:t>Assign vertex to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50900" y="4019550"/>
            <a:ext cx="3225800" cy="95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Process messages.</a:t>
            </a:r>
          </a:p>
          <a:p>
            <a:pPr algn="just"/>
            <a:r>
              <a:rPr lang="en-US" dirty="0" smtClean="0"/>
              <a:t>Iterate on active vertices.</a:t>
            </a:r>
          </a:p>
          <a:p>
            <a:pPr algn="just"/>
            <a:r>
              <a:rPr lang="en-US" dirty="0" smtClean="0"/>
              <a:t>Call vertices </a:t>
            </a:r>
            <a:r>
              <a:rPr lang="en-US" b="1" dirty="0" smtClean="0"/>
              <a:t>compute</a:t>
            </a:r>
            <a:r>
              <a:rPr lang="en-US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9500" y="4019550"/>
            <a:ext cx="3225800" cy="95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Send messages to workers.</a:t>
            </a:r>
          </a:p>
          <a:p>
            <a:pPr algn="just"/>
            <a:r>
              <a:rPr lang="en-US" dirty="0" smtClean="0"/>
              <a:t>Compute aggregators.</a:t>
            </a:r>
          </a:p>
          <a:p>
            <a:pPr algn="just"/>
            <a:r>
              <a:rPr lang="en-US" dirty="0" smtClean="0"/>
              <a:t>Checkpoint.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0378" y="1784350"/>
            <a:ext cx="28829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Write the result to disk.</a:t>
            </a:r>
          </a:p>
        </p:txBody>
      </p:sp>
      <p:sp>
        <p:nvSpPr>
          <p:cNvPr id="9" name="Down Arrow 8"/>
          <p:cNvSpPr/>
          <p:nvPr/>
        </p:nvSpPr>
        <p:spPr>
          <a:xfrm>
            <a:off x="1041400" y="2768600"/>
            <a:ext cx="723900" cy="1066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7264400" y="2667000"/>
            <a:ext cx="660400" cy="11684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ved Up Arrow 10"/>
          <p:cNvSpPr/>
          <p:nvPr/>
        </p:nvSpPr>
        <p:spPr>
          <a:xfrm>
            <a:off x="2679700" y="5219700"/>
            <a:ext cx="3797300" cy="8890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flipH="1">
            <a:off x="2679700" y="2857500"/>
            <a:ext cx="3797300" cy="8890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4693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</a:t>
            </a:r>
            <a:r>
              <a:rPr lang="en-US" dirty="0" err="1"/>
              <a:t>Giraph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Core entity types:</a:t>
            </a:r>
          </a:p>
          <a:p>
            <a:r>
              <a:rPr lang="en-US" b="1" dirty="0"/>
              <a:t>Vertex ID</a:t>
            </a:r>
            <a:r>
              <a:rPr lang="en-US" dirty="0"/>
              <a:t>: Identify a vertex</a:t>
            </a:r>
          </a:p>
          <a:p>
            <a:pPr lvl="1"/>
            <a:r>
              <a:rPr lang="en-US" dirty="0"/>
              <a:t>Implements </a:t>
            </a:r>
            <a:r>
              <a:rPr lang="en-US" dirty="0" err="1"/>
              <a:t>WritableComparable</a:t>
            </a:r>
            <a:r>
              <a:rPr lang="en-US" dirty="0"/>
              <a:t>. Typically a </a:t>
            </a:r>
            <a:r>
              <a:rPr lang="en-US" dirty="0" err="1"/>
              <a:t>LongWritable</a:t>
            </a:r>
            <a:r>
              <a:rPr lang="en-US" dirty="0"/>
              <a:t>.</a:t>
            </a:r>
          </a:p>
          <a:p>
            <a:r>
              <a:rPr lang="en-US" b="1" dirty="0"/>
              <a:t>Vertex Value</a:t>
            </a:r>
            <a:r>
              <a:rPr lang="en-US" dirty="0"/>
              <a:t>: Store a vertex associated data.</a:t>
            </a:r>
          </a:p>
          <a:p>
            <a:pPr lvl="1"/>
            <a:r>
              <a:rPr lang="en-US" dirty="0"/>
              <a:t>Implements Writable. Can contain anything that implements Writable.</a:t>
            </a:r>
          </a:p>
          <a:p>
            <a:r>
              <a:rPr lang="en-US" b="1" dirty="0"/>
              <a:t>Edge Value</a:t>
            </a:r>
            <a:r>
              <a:rPr lang="en-US" dirty="0"/>
              <a:t>: Store a value on an outgoing edge.</a:t>
            </a:r>
          </a:p>
          <a:p>
            <a:pPr lvl="1"/>
            <a:r>
              <a:rPr lang="en-US" altLang="zh-CN" dirty="0"/>
              <a:t>Implements Writable. </a:t>
            </a:r>
            <a:r>
              <a:rPr lang="en-US" dirty="0"/>
              <a:t>Can contain anything that implements Writable.</a:t>
            </a:r>
          </a:p>
          <a:p>
            <a:r>
              <a:rPr lang="en-US" b="1" dirty="0"/>
              <a:t>Message Value</a:t>
            </a:r>
          </a:p>
          <a:p>
            <a:pPr lvl="1"/>
            <a:r>
              <a:rPr lang="en-US" dirty="0"/>
              <a:t>Implements Writable. Can contain anything that implements Writable.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07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76" y="0"/>
            <a:ext cx="59866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880" y="6079351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97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VertexReader</a:t>
            </a:r>
            <a:r>
              <a:rPr lang="en-US" dirty="0" smtClean="0"/>
              <a:t>: Read the vertices from an input split.</a:t>
            </a:r>
          </a:p>
          <a:p>
            <a:pPr lvl="1"/>
            <a:r>
              <a:rPr lang="en-US" dirty="0" err="1" smtClean="0"/>
              <a:t>getCurrentVertex</a:t>
            </a:r>
            <a:r>
              <a:rPr lang="en-US" dirty="0" smtClean="0"/>
              <a:t>(): An iterator method to retrieve the current vertex.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Vertex</a:t>
            </a:r>
            <a:r>
              <a:rPr lang="en-US" dirty="0" smtClean="0"/>
              <a:t>: Store the vertex data, edge data of a vertex.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ompute(</a:t>
            </a:r>
            <a:r>
              <a:rPr lang="en-US" dirty="0" err="1" smtClean="0"/>
              <a:t>Iterable</a:t>
            </a:r>
            <a:r>
              <a:rPr lang="en-US" dirty="0" smtClean="0"/>
              <a:t> message): The core computing logic of each vertex.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Basic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Connected Component</a:t>
            </a:r>
          </a:p>
          <a:p>
            <a:pPr marL="0" indent="0">
              <a:buNone/>
            </a:pPr>
            <a:r>
              <a:rPr lang="en-US" dirty="0" smtClean="0"/>
              <a:t>In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received messages.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the id with smallest number.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Send id to all neighbors whose id is larger than current vertex.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03300" y="44577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85800" y="52324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52600" y="50165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324100" y="44577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425700" y="569912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29516" y="593698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2" name="Straight Connector 21"/>
          <p:cNvCxnSpPr>
            <a:stCxn id="6" idx="0"/>
            <a:endCxn id="5" idx="3"/>
          </p:cNvCxnSpPr>
          <p:nvPr/>
        </p:nvCxnSpPr>
        <p:spPr>
          <a:xfrm flipV="1">
            <a:off x="889000" y="4826264"/>
            <a:ext cx="173816" cy="406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5"/>
            <a:endCxn id="19" idx="1"/>
          </p:cNvCxnSpPr>
          <p:nvPr/>
        </p:nvCxnSpPr>
        <p:spPr>
          <a:xfrm>
            <a:off x="1032684" y="5600964"/>
            <a:ext cx="356348" cy="399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7"/>
            <a:endCxn id="9" idx="3"/>
          </p:cNvCxnSpPr>
          <p:nvPr/>
        </p:nvCxnSpPr>
        <p:spPr>
          <a:xfrm flipV="1">
            <a:off x="2099484" y="4826264"/>
            <a:ext cx="284132" cy="253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0" idx="1"/>
          </p:cNvCxnSpPr>
          <p:nvPr/>
        </p:nvCxnSpPr>
        <p:spPr>
          <a:xfrm>
            <a:off x="2099484" y="5385064"/>
            <a:ext cx="385732" cy="377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37000" y="44958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3619500" y="52705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686300" y="50546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257800" y="44958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359400" y="573722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263216" y="597508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35" name="Straight Connector 34"/>
          <p:cNvCxnSpPr>
            <a:stCxn id="30" idx="0"/>
            <a:endCxn id="29" idx="3"/>
          </p:cNvCxnSpPr>
          <p:nvPr/>
        </p:nvCxnSpPr>
        <p:spPr>
          <a:xfrm flipV="1">
            <a:off x="3822700" y="4864364"/>
            <a:ext cx="173816" cy="406136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0" idx="5"/>
            <a:endCxn id="34" idx="1"/>
          </p:cNvCxnSpPr>
          <p:nvPr/>
        </p:nvCxnSpPr>
        <p:spPr>
          <a:xfrm>
            <a:off x="3966384" y="5639064"/>
            <a:ext cx="356348" cy="399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7"/>
            <a:endCxn id="32" idx="3"/>
          </p:cNvCxnSpPr>
          <p:nvPr/>
        </p:nvCxnSpPr>
        <p:spPr>
          <a:xfrm flipV="1">
            <a:off x="5033184" y="4864364"/>
            <a:ext cx="284132" cy="25347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5"/>
            <a:endCxn id="33" idx="1"/>
          </p:cNvCxnSpPr>
          <p:nvPr/>
        </p:nvCxnSpPr>
        <p:spPr>
          <a:xfrm>
            <a:off x="5033184" y="5423164"/>
            <a:ext cx="385732" cy="377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794500" y="44958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477000" y="52705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543800" y="50546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115300" y="4495800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8216900" y="573722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120716" y="5975086"/>
            <a:ext cx="4064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5" name="Straight Connector 44"/>
          <p:cNvCxnSpPr>
            <a:stCxn id="40" idx="0"/>
            <a:endCxn id="39" idx="3"/>
          </p:cNvCxnSpPr>
          <p:nvPr/>
        </p:nvCxnSpPr>
        <p:spPr>
          <a:xfrm flipV="1">
            <a:off x="6680200" y="4864364"/>
            <a:ext cx="173816" cy="406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5"/>
            <a:endCxn id="44" idx="1"/>
          </p:cNvCxnSpPr>
          <p:nvPr/>
        </p:nvCxnSpPr>
        <p:spPr>
          <a:xfrm>
            <a:off x="6823884" y="5639064"/>
            <a:ext cx="356348" cy="399258"/>
          </a:xfrm>
          <a:prstGeom prst="line">
            <a:avLst/>
          </a:prstGeom>
          <a:ln w="57150" cmpd="sng"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7"/>
            <a:endCxn id="42" idx="3"/>
          </p:cNvCxnSpPr>
          <p:nvPr/>
        </p:nvCxnSpPr>
        <p:spPr>
          <a:xfrm flipV="1">
            <a:off x="7890684" y="4864364"/>
            <a:ext cx="284132" cy="253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1" idx="5"/>
            <a:endCxn id="43" idx="1"/>
          </p:cNvCxnSpPr>
          <p:nvPr/>
        </p:nvCxnSpPr>
        <p:spPr>
          <a:xfrm>
            <a:off x="7890684" y="5423164"/>
            <a:ext cx="385732" cy="377298"/>
          </a:xfrm>
          <a:prstGeom prst="line">
            <a:avLst/>
          </a:prstGeom>
          <a:ln w="57150" cmpd="sng"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303514" y="4134642"/>
            <a:ext cx="1373794" cy="2532784"/>
          </a:xfrm>
          <a:custGeom>
            <a:avLst/>
            <a:gdLst>
              <a:gd name="connsiteX0" fmla="*/ 325886 w 1373794"/>
              <a:gd name="connsiteY0" fmla="*/ 259558 h 2532784"/>
              <a:gd name="connsiteX1" fmla="*/ 757686 w 1373794"/>
              <a:gd name="connsiteY1" fmla="*/ 5558 h 2532784"/>
              <a:gd name="connsiteX2" fmla="*/ 1075186 w 1373794"/>
              <a:gd name="connsiteY2" fmla="*/ 475458 h 2532784"/>
              <a:gd name="connsiteX3" fmla="*/ 821186 w 1373794"/>
              <a:gd name="connsiteY3" fmla="*/ 1199358 h 2532784"/>
              <a:gd name="connsiteX4" fmla="*/ 821186 w 1373794"/>
              <a:gd name="connsiteY4" fmla="*/ 1542258 h 2532784"/>
              <a:gd name="connsiteX5" fmla="*/ 1316486 w 1373794"/>
              <a:gd name="connsiteY5" fmla="*/ 1885158 h 2532784"/>
              <a:gd name="connsiteX6" fmla="*/ 1303786 w 1373794"/>
              <a:gd name="connsiteY6" fmla="*/ 2443958 h 2532784"/>
              <a:gd name="connsiteX7" fmla="*/ 783086 w 1373794"/>
              <a:gd name="connsiteY7" fmla="*/ 2431258 h 2532784"/>
              <a:gd name="connsiteX8" fmla="*/ 8386 w 1373794"/>
              <a:gd name="connsiteY8" fmla="*/ 1478758 h 2532784"/>
              <a:gd name="connsiteX9" fmla="*/ 351286 w 1373794"/>
              <a:gd name="connsiteY9" fmla="*/ 208758 h 253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3794" h="2532784">
                <a:moveTo>
                  <a:pt x="325886" y="259558"/>
                </a:moveTo>
                <a:cubicBezTo>
                  <a:pt x="479344" y="114566"/>
                  <a:pt x="632803" y="-30425"/>
                  <a:pt x="757686" y="5558"/>
                </a:cubicBezTo>
                <a:cubicBezTo>
                  <a:pt x="882569" y="41541"/>
                  <a:pt x="1064603" y="276492"/>
                  <a:pt x="1075186" y="475458"/>
                </a:cubicBezTo>
                <a:cubicBezTo>
                  <a:pt x="1085769" y="674424"/>
                  <a:pt x="863519" y="1021558"/>
                  <a:pt x="821186" y="1199358"/>
                </a:cubicBezTo>
                <a:cubicBezTo>
                  <a:pt x="778853" y="1377158"/>
                  <a:pt x="738636" y="1427958"/>
                  <a:pt x="821186" y="1542258"/>
                </a:cubicBezTo>
                <a:cubicBezTo>
                  <a:pt x="903736" y="1656558"/>
                  <a:pt x="1236053" y="1734875"/>
                  <a:pt x="1316486" y="1885158"/>
                </a:cubicBezTo>
                <a:cubicBezTo>
                  <a:pt x="1396919" y="2035441"/>
                  <a:pt x="1392686" y="2352941"/>
                  <a:pt x="1303786" y="2443958"/>
                </a:cubicBezTo>
                <a:cubicBezTo>
                  <a:pt x="1214886" y="2534975"/>
                  <a:pt x="998986" y="2592125"/>
                  <a:pt x="783086" y="2431258"/>
                </a:cubicBezTo>
                <a:cubicBezTo>
                  <a:pt x="567186" y="2270391"/>
                  <a:pt x="80353" y="1849175"/>
                  <a:pt x="8386" y="1478758"/>
                </a:cubicBezTo>
                <a:cubicBezTo>
                  <a:pt x="-63581" y="1108341"/>
                  <a:pt x="351286" y="208758"/>
                  <a:pt x="351286" y="20875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438011" y="4274479"/>
            <a:ext cx="1338617" cy="2117085"/>
          </a:xfrm>
          <a:custGeom>
            <a:avLst/>
            <a:gdLst>
              <a:gd name="connsiteX0" fmla="*/ 397889 w 1338617"/>
              <a:gd name="connsiteY0" fmla="*/ 361021 h 2117085"/>
              <a:gd name="connsiteX1" fmla="*/ 1058289 w 1338617"/>
              <a:gd name="connsiteY1" fmla="*/ 5421 h 2117085"/>
              <a:gd name="connsiteX2" fmla="*/ 1236089 w 1338617"/>
              <a:gd name="connsiteY2" fmla="*/ 615021 h 2117085"/>
              <a:gd name="connsiteX3" fmla="*/ 804289 w 1338617"/>
              <a:gd name="connsiteY3" fmla="*/ 945221 h 2117085"/>
              <a:gd name="connsiteX4" fmla="*/ 982089 w 1338617"/>
              <a:gd name="connsiteY4" fmla="*/ 1288121 h 2117085"/>
              <a:gd name="connsiteX5" fmla="*/ 1299589 w 1338617"/>
              <a:gd name="connsiteY5" fmla="*/ 1516721 h 2117085"/>
              <a:gd name="connsiteX6" fmla="*/ 1261489 w 1338617"/>
              <a:gd name="connsiteY6" fmla="*/ 2088221 h 2117085"/>
              <a:gd name="connsiteX7" fmla="*/ 651889 w 1338617"/>
              <a:gd name="connsiteY7" fmla="*/ 1935821 h 2117085"/>
              <a:gd name="connsiteX8" fmla="*/ 4189 w 1338617"/>
              <a:gd name="connsiteY8" fmla="*/ 1110321 h 2117085"/>
              <a:gd name="connsiteX9" fmla="*/ 397889 w 1338617"/>
              <a:gd name="connsiteY9" fmla="*/ 361021 h 211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8617" h="2117085">
                <a:moveTo>
                  <a:pt x="397889" y="361021"/>
                </a:moveTo>
                <a:cubicBezTo>
                  <a:pt x="573572" y="176871"/>
                  <a:pt x="918589" y="-36912"/>
                  <a:pt x="1058289" y="5421"/>
                </a:cubicBezTo>
                <a:cubicBezTo>
                  <a:pt x="1197989" y="47754"/>
                  <a:pt x="1278422" y="458388"/>
                  <a:pt x="1236089" y="615021"/>
                </a:cubicBezTo>
                <a:cubicBezTo>
                  <a:pt x="1193756" y="771654"/>
                  <a:pt x="846622" y="833038"/>
                  <a:pt x="804289" y="945221"/>
                </a:cubicBezTo>
                <a:cubicBezTo>
                  <a:pt x="761956" y="1057404"/>
                  <a:pt x="899539" y="1192871"/>
                  <a:pt x="982089" y="1288121"/>
                </a:cubicBezTo>
                <a:cubicBezTo>
                  <a:pt x="1064639" y="1383371"/>
                  <a:pt x="1253022" y="1383371"/>
                  <a:pt x="1299589" y="1516721"/>
                </a:cubicBezTo>
                <a:cubicBezTo>
                  <a:pt x="1346156" y="1650071"/>
                  <a:pt x="1369439" y="2018371"/>
                  <a:pt x="1261489" y="2088221"/>
                </a:cubicBezTo>
                <a:cubicBezTo>
                  <a:pt x="1153539" y="2158071"/>
                  <a:pt x="861439" y="2098804"/>
                  <a:pt x="651889" y="1935821"/>
                </a:cubicBezTo>
                <a:cubicBezTo>
                  <a:pt x="442339" y="1772838"/>
                  <a:pt x="44406" y="1377021"/>
                  <a:pt x="4189" y="1110321"/>
                </a:cubicBezTo>
                <a:cubicBezTo>
                  <a:pt x="-36028" y="843621"/>
                  <a:pt x="222206" y="545171"/>
                  <a:pt x="397889" y="361021"/>
                </a:cubicBezTo>
                <a:close/>
              </a:path>
            </a:pathLst>
          </a:cu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921000" y="5016500"/>
            <a:ext cx="482600" cy="58446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765800" y="5016500"/>
            <a:ext cx="482600" cy="58446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According to Sebastian </a:t>
            </a:r>
            <a:r>
              <a:rPr lang="en-US" dirty="0" err="1" smtClean="0"/>
              <a:t>Schelter’s</a:t>
            </a:r>
            <a:r>
              <a:rPr lang="en-US" dirty="0" smtClean="0"/>
              <a:t> reports.</a:t>
            </a:r>
          </a:p>
          <a:p>
            <a:pPr marL="0" indent="0">
              <a:buNone/>
            </a:pPr>
            <a:r>
              <a:rPr lang="en-US" sz="2000" b="1" dirty="0" smtClean="0"/>
              <a:t>Setup</a:t>
            </a:r>
            <a:r>
              <a:rPr lang="en-US" sz="2000" dirty="0" smtClean="0"/>
              <a:t>: 6 machines with 2x 8-core </a:t>
            </a:r>
            <a:r>
              <a:rPr lang="en-US" sz="2000" dirty="0" err="1" smtClean="0"/>
              <a:t>cpu</a:t>
            </a:r>
            <a:r>
              <a:rPr lang="en-US" sz="2000" dirty="0" smtClean="0"/>
              <a:t>, 4x1TB disks, 32G RAM each machine, 1 </a:t>
            </a:r>
            <a:r>
              <a:rPr lang="en-US" sz="2000" dirty="0" err="1" smtClean="0"/>
              <a:t>Giraph</a:t>
            </a:r>
            <a:r>
              <a:rPr lang="en-US" sz="2000" dirty="0" smtClean="0"/>
              <a:t> worker per core. </a:t>
            </a:r>
          </a:p>
          <a:p>
            <a:pPr marL="0" indent="0">
              <a:buNone/>
            </a:pPr>
            <a:r>
              <a:rPr lang="en-US" altLang="zh-CN" sz="2000" dirty="0" smtClean="0"/>
              <a:t>Experiment: </a:t>
            </a:r>
          </a:p>
          <a:p>
            <a:pPr marL="0" indent="0">
              <a:buNone/>
            </a:pPr>
            <a:r>
              <a:rPr lang="en-US" altLang="zh-CN" sz="2000" b="1" dirty="0" smtClean="0"/>
              <a:t>Data</a:t>
            </a:r>
            <a:r>
              <a:rPr lang="en-US" altLang="zh-CN" sz="2000" dirty="0" smtClean="0"/>
              <a:t>: Wikipedia page link graph (6M pages, </a:t>
            </a:r>
            <a:r>
              <a:rPr lang="en-US" altLang="zh-CN" sz="2000" dirty="0"/>
              <a:t>2</a:t>
            </a:r>
            <a:r>
              <a:rPr lang="en-US" altLang="zh-CN" sz="2000" dirty="0" smtClean="0"/>
              <a:t>00M edges)</a:t>
            </a:r>
          </a:p>
          <a:p>
            <a:pPr marL="0" indent="0">
              <a:buNone/>
            </a:pPr>
            <a:r>
              <a:rPr lang="en-US" altLang="zh-CN" sz="2000" b="1" dirty="0" smtClean="0"/>
              <a:t>Experiments</a:t>
            </a:r>
            <a:r>
              <a:rPr lang="en-US" altLang="zh-CN" sz="2000" dirty="0" smtClean="0"/>
              <a:t>:</a:t>
            </a:r>
          </a:p>
          <a:p>
            <a:r>
              <a:rPr lang="en-US" sz="2000" dirty="0" smtClean="0"/>
              <a:t>PageRank on </a:t>
            </a:r>
            <a:r>
              <a:rPr lang="en-US" sz="2000" dirty="0" err="1" smtClean="0"/>
              <a:t>Hadoop</a:t>
            </a:r>
            <a:r>
              <a:rPr lang="en-US" sz="2000" dirty="0" smtClean="0"/>
              <a:t>/Mahout</a:t>
            </a:r>
          </a:p>
          <a:p>
            <a:pPr lvl="1"/>
            <a:r>
              <a:rPr lang="en-US" sz="1200" dirty="0" smtClean="0"/>
              <a:t>10 iterations approx. 29 min</a:t>
            </a:r>
          </a:p>
          <a:p>
            <a:pPr lvl="1"/>
            <a:r>
              <a:rPr lang="en-US" sz="1200" dirty="0" smtClean="0"/>
              <a:t>Average time per iteration: approx. 3min</a:t>
            </a:r>
            <a:endParaRPr lang="en-US" sz="1200" dirty="0"/>
          </a:p>
          <a:p>
            <a:r>
              <a:rPr lang="en-US" sz="2000" dirty="0" smtClean="0"/>
              <a:t>PageRank on </a:t>
            </a:r>
            <a:r>
              <a:rPr lang="en-US" sz="2000" dirty="0" err="1" smtClean="0"/>
              <a:t>Giraph</a:t>
            </a:r>
            <a:endParaRPr lang="en-US" sz="2000" dirty="0" smtClean="0"/>
          </a:p>
          <a:p>
            <a:pPr lvl="1"/>
            <a:r>
              <a:rPr lang="en-US" sz="1200" dirty="0" smtClean="0"/>
              <a:t>30 iterations approx. 15 min</a:t>
            </a:r>
          </a:p>
          <a:p>
            <a:pPr lvl="1"/>
            <a:r>
              <a:rPr lang="en-US" sz="1200" dirty="0" smtClean="0"/>
              <a:t>Average time per iteration: approx. 30sec</a:t>
            </a:r>
          </a:p>
          <a:p>
            <a:pPr lvl="1"/>
            <a:endParaRPr lang="en-US" sz="1200" dirty="0"/>
          </a:p>
          <a:p>
            <a:r>
              <a:rPr lang="en-US" sz="2000" dirty="0" smtClean="0"/>
              <a:t>6x Performance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experiment conducted by Facebook on 200 billion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900627"/>
            <a:ext cx="7048500" cy="3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7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Suitable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graph </a:t>
            </a:r>
            <a:r>
              <a:rPr lang="en-US" dirty="0" smtClean="0"/>
              <a:t>algorithms</a:t>
            </a:r>
          </a:p>
          <a:p>
            <a:endParaRPr lang="en-US" dirty="0" smtClean="0"/>
          </a:p>
          <a:p>
            <a:r>
              <a:rPr lang="en-US" dirty="0" smtClean="0"/>
              <a:t>PageRank</a:t>
            </a:r>
          </a:p>
          <a:p>
            <a:endParaRPr lang="en-US" dirty="0" smtClean="0"/>
          </a:p>
          <a:p>
            <a:r>
              <a:rPr lang="en-US" dirty="0" smtClean="0"/>
              <a:t>Alternative Least </a:t>
            </a:r>
            <a:r>
              <a:rPr lang="en-US" dirty="0" smtClean="0"/>
              <a:t>Square</a:t>
            </a:r>
          </a:p>
          <a:p>
            <a:endParaRPr lang="en-US" dirty="0" smtClean="0"/>
          </a:p>
          <a:p>
            <a:r>
              <a:rPr lang="en-US" dirty="0" smtClean="0"/>
              <a:t>Non-Negative Matrix Factorization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Giraph</a:t>
            </a:r>
            <a:r>
              <a:rPr lang="en-US" b="1" dirty="0" smtClean="0"/>
              <a:t> web 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http://giraph.apache.org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https://github.com/apache/</a:t>
            </a:r>
            <a:r>
              <a:rPr lang="en-US" dirty="0" smtClean="0">
                <a:hlinkClick r:id="rId3"/>
              </a:rPr>
              <a:t>giraph</a:t>
            </a:r>
            <a:endParaRPr lang="en-US" dirty="0" smtClean="0"/>
          </a:p>
          <a:p>
            <a:r>
              <a:rPr lang="en-US" b="1" dirty="0" smtClean="0"/>
              <a:t>User mailing list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user@giraph.apache.org</a:t>
            </a:r>
            <a:endParaRPr lang="en-US" dirty="0" smtClean="0"/>
          </a:p>
          <a:p>
            <a:r>
              <a:rPr lang="en-US" b="1" dirty="0" err="1" smtClean="0"/>
              <a:t>Facebooks</a:t>
            </a:r>
            <a:r>
              <a:rPr lang="en-US" b="1" dirty="0" smtClean="0"/>
              <a:t> engineering blog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https://www.facebook.com/</a:t>
            </a:r>
            <a:r>
              <a:rPr lang="en-US" dirty="0" smtClean="0">
                <a:hlinkClick r:id="rId5"/>
              </a:rPr>
              <a:t>Engineering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1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implementation of general BSP framework, lead by Edward Yoon in Oracle, </a:t>
            </a:r>
            <a:r>
              <a:rPr lang="en-US" dirty="0" smtClean="0"/>
              <a:t>now </a:t>
            </a:r>
            <a:r>
              <a:rPr lang="en-US" dirty="0" smtClean="0"/>
              <a:t>a founder </a:t>
            </a:r>
            <a:r>
              <a:rPr lang="en-US" dirty="0" smtClean="0"/>
              <a:t>of a </a:t>
            </a:r>
            <a:r>
              <a:rPr lang="en-US" dirty="0" smtClean="0"/>
              <a:t>stealth startup.</a:t>
            </a:r>
          </a:p>
          <a:p>
            <a:endParaRPr lang="en-US" dirty="0" smtClean="0"/>
          </a:p>
          <a:p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2 </a:t>
            </a:r>
            <a:r>
              <a:rPr lang="en-US" dirty="0" smtClean="0"/>
              <a:t>ecosystem, running on top of HDFS.</a:t>
            </a:r>
          </a:p>
          <a:p>
            <a:endParaRPr lang="en-US" dirty="0" smtClean="0"/>
          </a:p>
          <a:p>
            <a:r>
              <a:rPr lang="en-US" dirty="0" smtClean="0"/>
              <a:t>Dedicatedly design for distributed iterative algorithms.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Hama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784350"/>
            <a:ext cx="32131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Load the data from disk.</a:t>
            </a:r>
          </a:p>
          <a:p>
            <a:pPr algn="just"/>
            <a:r>
              <a:rPr lang="en-US" dirty="0" smtClean="0"/>
              <a:t>Assign partitions to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50900" y="4019550"/>
            <a:ext cx="3225800" cy="95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Process received messages.</a:t>
            </a:r>
          </a:p>
          <a:p>
            <a:pPr algn="just"/>
            <a:r>
              <a:rPr lang="en-US" dirty="0" smtClean="0"/>
              <a:t>Conduct local computing.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9500" y="4019550"/>
            <a:ext cx="3225800" cy="95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Send messages to workers.</a:t>
            </a:r>
          </a:p>
          <a:p>
            <a:pPr algn="just"/>
            <a:r>
              <a:rPr lang="en-US" dirty="0" smtClean="0"/>
              <a:t>Compute aggregators.</a:t>
            </a:r>
          </a:p>
          <a:p>
            <a:pPr algn="just"/>
            <a:r>
              <a:rPr lang="en-US" dirty="0" smtClean="0"/>
              <a:t>Checkpoint.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0378" y="1784350"/>
            <a:ext cx="28829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Write the result to disk.</a:t>
            </a:r>
          </a:p>
        </p:txBody>
      </p:sp>
      <p:sp>
        <p:nvSpPr>
          <p:cNvPr id="9" name="Down Arrow 8"/>
          <p:cNvSpPr/>
          <p:nvPr/>
        </p:nvSpPr>
        <p:spPr>
          <a:xfrm>
            <a:off x="1041400" y="2768600"/>
            <a:ext cx="723900" cy="1066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7264400" y="2667000"/>
            <a:ext cx="660400" cy="11684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ved Up Arrow 10"/>
          <p:cNvSpPr/>
          <p:nvPr/>
        </p:nvSpPr>
        <p:spPr>
          <a:xfrm>
            <a:off x="2679700" y="5219700"/>
            <a:ext cx="3797300" cy="8890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flipH="1">
            <a:off x="2679700" y="2857500"/>
            <a:ext cx="3797300" cy="8890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61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performance comparison (</a:t>
            </a:r>
            <a:r>
              <a:rPr lang="en-US" dirty="0"/>
              <a:t>1</a:t>
            </a:r>
            <a:r>
              <a:rPr lang="en-US" dirty="0" smtClean="0"/>
              <a:t>00x faster)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71" b="71"/>
          <a:stretch>
            <a:fillRect/>
          </a:stretch>
        </p:blipFill>
        <p:spPr>
          <a:xfrm>
            <a:off x="639861" y="2009775"/>
            <a:ext cx="7903417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53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Machine: 1 Rack Oracle BDA (18 nodes), 170 tasks</a:t>
            </a:r>
          </a:p>
          <a:p>
            <a:pPr lvl="1"/>
            <a:r>
              <a:rPr lang="en-US" dirty="0" smtClean="0"/>
              <a:t>Dataset: 5,716,808 pages and 130,160,392 links.</a:t>
            </a:r>
          </a:p>
          <a:p>
            <a:pPr lvl="1"/>
            <a:r>
              <a:rPr lang="en-US" dirty="0" smtClean="0"/>
              <a:t>Execution Time: 18.465 seconds.</a:t>
            </a:r>
          </a:p>
          <a:p>
            <a:endParaRPr lang="en-US" dirty="0" smtClean="0"/>
          </a:p>
          <a:p>
            <a:r>
              <a:rPr lang="en-US" dirty="0" smtClean="0"/>
              <a:t>Single Source Shortest Path (SSSP)</a:t>
            </a:r>
          </a:p>
          <a:p>
            <a:pPr lvl="1"/>
            <a:r>
              <a:rPr lang="en-US" dirty="0" smtClean="0"/>
              <a:t>Machine: 1 Rack Oracle BDA (18 nodes), 180 tasks.</a:t>
            </a:r>
          </a:p>
          <a:p>
            <a:pPr lvl="1"/>
            <a:r>
              <a:rPr lang="en-US" dirty="0" smtClean="0"/>
              <a:t>Dataset: 1 Billion Edges.</a:t>
            </a:r>
          </a:p>
          <a:p>
            <a:pPr lvl="1"/>
            <a:r>
              <a:rPr lang="en-US" dirty="0" smtClean="0"/>
              <a:t>Execution Time: 473.52 second.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5" y="102280"/>
            <a:ext cx="8589224" cy="6178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9700" y="6183313"/>
            <a:ext cx="186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Picture from the Internet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248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of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BSP (interface):</a:t>
            </a:r>
            <a:endParaRPr lang="en-US" dirty="0" smtClean="0"/>
          </a:p>
          <a:p>
            <a:pPr lvl="1"/>
            <a:r>
              <a:rPr lang="en-US" b="1" dirty="0" smtClean="0"/>
              <a:t>setup</a:t>
            </a:r>
            <a:r>
              <a:rPr lang="en-US" dirty="0" smtClean="0"/>
              <a:t>(</a:t>
            </a:r>
            <a:r>
              <a:rPr lang="en-US" dirty="0" err="1" smtClean="0"/>
              <a:t>BSPPeer</a:t>
            </a:r>
            <a:r>
              <a:rPr lang="en-US" dirty="0" smtClean="0"/>
              <a:t>): Conduct the initialization task, e.g. load parameters. Called before </a:t>
            </a:r>
            <a:r>
              <a:rPr lang="en-US" b="1" dirty="0" err="1" smtClean="0"/>
              <a:t>bsp</a:t>
            </a:r>
            <a:r>
              <a:rPr lang="en-US" dirty="0" smtClean="0"/>
              <a:t>.</a:t>
            </a:r>
          </a:p>
          <a:p>
            <a:pPr lvl="1"/>
            <a:r>
              <a:rPr lang="en-US" b="1" dirty="0" err="1" smtClean="0"/>
              <a:t>bsp</a:t>
            </a:r>
            <a:r>
              <a:rPr lang="en-US" dirty="0" smtClean="0"/>
              <a:t>(</a:t>
            </a:r>
            <a:r>
              <a:rPr lang="en-US" dirty="0" err="1" smtClean="0"/>
              <a:t>BSPPeer</a:t>
            </a:r>
            <a:r>
              <a:rPr lang="en-US" dirty="0" smtClean="0"/>
              <a:t>): Conduct the core computation.</a:t>
            </a:r>
          </a:p>
          <a:p>
            <a:pPr lvl="1"/>
            <a:r>
              <a:rPr lang="en-US" b="1" dirty="0" smtClean="0"/>
              <a:t>cleanup</a:t>
            </a:r>
            <a:r>
              <a:rPr lang="en-US" dirty="0" smtClean="0"/>
              <a:t>(</a:t>
            </a:r>
            <a:r>
              <a:rPr lang="en-US" dirty="0" err="1" smtClean="0"/>
              <a:t>BSPPear</a:t>
            </a:r>
            <a:r>
              <a:rPr lang="en-US" dirty="0" smtClean="0"/>
              <a:t>): Conduct the clean up tasks, e.g. write results to disk. Called after </a:t>
            </a:r>
            <a:r>
              <a:rPr lang="en-US" b="1" dirty="0" err="1" smtClean="0"/>
              <a:t>bsp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BSPPeer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s</a:t>
            </a:r>
            <a:r>
              <a:rPr lang="en-US" b="1" dirty="0" smtClean="0"/>
              <a:t>end</a:t>
            </a:r>
            <a:r>
              <a:rPr lang="en-US" dirty="0" smtClean="0"/>
              <a:t>(String </a:t>
            </a:r>
            <a:r>
              <a:rPr lang="en-US" dirty="0" err="1" smtClean="0"/>
              <a:t>peerName</a:t>
            </a:r>
            <a:r>
              <a:rPr lang="en-US" dirty="0" smtClean="0"/>
              <a:t>, M </a:t>
            </a:r>
            <a:r>
              <a:rPr lang="en-US" dirty="0" err="1" smtClean="0"/>
              <a:t>msg</a:t>
            </a:r>
            <a:r>
              <a:rPr lang="en-US" dirty="0" smtClean="0"/>
              <a:t>): Send a message to a peer.</a:t>
            </a:r>
          </a:p>
          <a:p>
            <a:pPr lvl="1"/>
            <a:r>
              <a:rPr lang="en-US" b="1" dirty="0" smtClean="0"/>
              <a:t>sync</a:t>
            </a:r>
            <a:r>
              <a:rPr lang="en-US" dirty="0" smtClean="0"/>
              <a:t>: Enter the barrier synchronization stage.</a:t>
            </a:r>
          </a:p>
          <a:p>
            <a:pPr lvl="1"/>
            <a:r>
              <a:rPr lang="en-US" b="1" dirty="0" err="1" smtClean="0"/>
              <a:t>readNext</a:t>
            </a:r>
            <a:r>
              <a:rPr lang="en-US" dirty="0" smtClean="0"/>
              <a:t>(K key, V value): Read a key/value pair from input stream.</a:t>
            </a:r>
          </a:p>
          <a:p>
            <a:pPr lvl="1"/>
            <a:r>
              <a:rPr lang="en-US" b="1" dirty="0"/>
              <a:t>w</a:t>
            </a:r>
            <a:r>
              <a:rPr lang="en-US" b="1" dirty="0" smtClean="0"/>
              <a:t>rite</a:t>
            </a:r>
            <a:r>
              <a:rPr lang="en-US" dirty="0" smtClean="0"/>
              <a:t>(K key, V value): Write a key/value pair to output collector.</a:t>
            </a:r>
          </a:p>
          <a:p>
            <a:pPr lvl="1"/>
            <a:r>
              <a:rPr lang="en-US" b="1" dirty="0" err="1" smtClean="0"/>
              <a:t>reopenInput</a:t>
            </a:r>
            <a:r>
              <a:rPr lang="en-US" dirty="0" smtClean="0"/>
              <a:t>: Reopen the input and read from the beginning.</a:t>
            </a:r>
          </a:p>
          <a:p>
            <a:pPr lvl="1"/>
            <a:r>
              <a:rPr lang="en-US" b="1" dirty="0" err="1" smtClean="0"/>
              <a:t>getCurrentMessage</a:t>
            </a:r>
            <a:r>
              <a:rPr lang="en-US" dirty="0" smtClean="0"/>
              <a:t>: Get the current message from a FIFO.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40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of a typical Hama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smtClean="0"/>
              <a:t>Sketch implements BSP {</a:t>
            </a:r>
          </a:p>
          <a:p>
            <a:pPr marL="0" indent="0">
              <a:buNone/>
            </a:pPr>
            <a:r>
              <a:rPr lang="en-US" sz="1400" dirty="0" smtClean="0"/>
              <a:t>  public void </a:t>
            </a:r>
            <a:r>
              <a:rPr lang="en-US" sz="1400" b="1" dirty="0" smtClean="0"/>
              <a:t>setup</a:t>
            </a:r>
            <a:r>
              <a:rPr lang="en-US" sz="1400" dirty="0" smtClean="0"/>
              <a:t>(</a:t>
            </a:r>
            <a:r>
              <a:rPr lang="en-US" sz="1400" dirty="0" err="1" smtClean="0"/>
              <a:t>BSPPeer</a:t>
            </a:r>
            <a:r>
              <a:rPr lang="en-US" sz="1400" dirty="0" smtClean="0"/>
              <a:t> peer) {</a:t>
            </a:r>
          </a:p>
          <a:p>
            <a:pPr marL="0" indent="0">
              <a:buNone/>
            </a:pPr>
            <a:r>
              <a:rPr lang="en-US" sz="1400" dirty="0" smtClean="0"/>
              <a:t>    </a:t>
            </a:r>
            <a:r>
              <a:rPr lang="en-US" sz="1400" i="1" dirty="0" smtClean="0"/>
              <a:t>Conduct initialization task.</a:t>
            </a:r>
            <a:endParaRPr lang="en-US" sz="1400" i="1" dirty="0"/>
          </a:p>
          <a:p>
            <a:pPr marL="0" indent="0">
              <a:buNone/>
            </a:pPr>
            <a:r>
              <a:rPr lang="en-US" sz="1400" dirty="0" smtClean="0"/>
              <a:t>  }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public void </a:t>
            </a:r>
            <a:r>
              <a:rPr lang="en-US" sz="1400" b="1" dirty="0" smtClean="0"/>
              <a:t>cleanup</a:t>
            </a:r>
            <a:r>
              <a:rPr lang="en-US" sz="1400" dirty="0" smtClean="0"/>
              <a:t>(</a:t>
            </a:r>
            <a:r>
              <a:rPr lang="en-US" sz="1400" dirty="0" err="1" smtClean="0"/>
              <a:t>BSPPeer</a:t>
            </a:r>
            <a:r>
              <a:rPr lang="en-US" sz="1400" dirty="0" smtClean="0"/>
              <a:t> peer) {</a:t>
            </a:r>
          </a:p>
          <a:p>
            <a:pPr marL="0" indent="0">
              <a:buNone/>
            </a:pPr>
            <a:r>
              <a:rPr lang="en-US" sz="1400" dirty="0" smtClean="0"/>
              <a:t>    </a:t>
            </a:r>
            <a:r>
              <a:rPr lang="en-US" sz="1400" i="1" dirty="0" smtClean="0"/>
              <a:t>Conduct cleanup task.</a:t>
            </a:r>
            <a:endParaRPr lang="en-US" sz="1400" i="1" dirty="0"/>
          </a:p>
          <a:p>
            <a:pPr marL="0" indent="0">
              <a:buNone/>
            </a:pPr>
            <a:r>
              <a:rPr lang="en-US" sz="1400" dirty="0" smtClean="0"/>
              <a:t>  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public void </a:t>
            </a:r>
            <a:r>
              <a:rPr lang="en-US" sz="1400" b="1" dirty="0" err="1" smtClean="0"/>
              <a:t>bsp</a:t>
            </a:r>
            <a:r>
              <a:rPr lang="en-US" sz="1400" dirty="0" smtClean="0"/>
              <a:t>(</a:t>
            </a:r>
            <a:r>
              <a:rPr lang="en-US" sz="1400" dirty="0" err="1" smtClean="0"/>
              <a:t>BSPPeer</a:t>
            </a:r>
            <a:r>
              <a:rPr lang="en-US" sz="1400" dirty="0" smtClean="0"/>
              <a:t> peer) {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while (condition not satisfied) {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1. Open or reopen the input stream.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altLang="zh-CN" sz="1400" dirty="0" smtClean="0"/>
              <a:t>2</a:t>
            </a:r>
            <a:r>
              <a:rPr lang="en-US" sz="1400" dirty="0" smtClean="0"/>
              <a:t>. Computing.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altLang="zh-CN" sz="1400" dirty="0" smtClean="0"/>
              <a:t>3</a:t>
            </a:r>
            <a:r>
              <a:rPr lang="en-US" sz="1400" dirty="0" smtClean="0"/>
              <a:t>. Send message to peers.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altLang="zh-CN" sz="1400" dirty="0" smtClean="0"/>
              <a:t>4</a:t>
            </a:r>
            <a:r>
              <a:rPr lang="en-US" sz="1400" dirty="0"/>
              <a:t>. </a:t>
            </a:r>
            <a:r>
              <a:rPr lang="en-US" sz="1400" dirty="0" smtClean="0"/>
              <a:t>Sync</a:t>
            </a:r>
          </a:p>
          <a:p>
            <a:pPr marL="0" indent="0">
              <a:buNone/>
            </a:pPr>
            <a:r>
              <a:rPr lang="zh-CN" altLang="en-US" sz="1400" dirty="0"/>
              <a:t> 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      5. </a:t>
            </a:r>
            <a:r>
              <a:rPr lang="en-US" sz="1400" dirty="0" smtClean="0"/>
              <a:t>Process </a:t>
            </a:r>
            <a:r>
              <a:rPr lang="en-US" sz="1400" dirty="0"/>
              <a:t>the incoming messages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}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}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}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047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of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/>
              <a:t>public class </a:t>
            </a:r>
            <a:r>
              <a:rPr lang="en-US" sz="6400" dirty="0" err="1"/>
              <a:t>ClassSerializePrinting</a:t>
            </a:r>
            <a:r>
              <a:rPr lang="en-US" sz="6400" dirty="0"/>
              <a:t> </a:t>
            </a:r>
            <a:r>
              <a:rPr lang="en-US" sz="6400" dirty="0" smtClean="0"/>
              <a:t>extends</a:t>
            </a:r>
            <a:r>
              <a:rPr lang="zh-CN" altLang="en-US" sz="6400" dirty="0" smtClean="0"/>
              <a:t> </a:t>
            </a:r>
            <a:r>
              <a:rPr lang="en-US" sz="6400" dirty="0" smtClean="0"/>
              <a:t>BSP</a:t>
            </a:r>
            <a:r>
              <a:rPr lang="en-US" sz="6400" dirty="0"/>
              <a:t>&lt;</a:t>
            </a:r>
            <a:r>
              <a:rPr lang="en-US" sz="6400" dirty="0" err="1"/>
              <a:t>NullWritable</a:t>
            </a:r>
            <a:r>
              <a:rPr lang="en-US" sz="6400" dirty="0"/>
              <a:t>, </a:t>
            </a:r>
            <a:r>
              <a:rPr lang="en-US" sz="6400" dirty="0" err="1"/>
              <a:t>NullWritable</a:t>
            </a:r>
            <a:r>
              <a:rPr lang="en-US" sz="6400" dirty="0"/>
              <a:t>, </a:t>
            </a:r>
            <a:r>
              <a:rPr lang="en-US" sz="6400" dirty="0" err="1"/>
              <a:t>IntWritable</a:t>
            </a:r>
            <a:r>
              <a:rPr lang="en-US" sz="6400" dirty="0"/>
              <a:t>, Text&gt; {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dirty="0"/>
              <a:t>  public static final </a:t>
            </a:r>
            <a:r>
              <a:rPr lang="en-US" sz="6400" dirty="0" err="1"/>
              <a:t>int</a:t>
            </a:r>
            <a:r>
              <a:rPr lang="en-US" sz="6400" dirty="0"/>
              <a:t> NUM_SUPERSTEPS = 15;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dirty="0"/>
              <a:t>  public void </a:t>
            </a:r>
            <a:r>
              <a:rPr lang="en-US" sz="6400" b="1" dirty="0" err="1"/>
              <a:t>bsp</a:t>
            </a:r>
            <a:r>
              <a:rPr lang="en-US" sz="6400" dirty="0"/>
              <a:t>(</a:t>
            </a:r>
            <a:r>
              <a:rPr lang="en-US" sz="6400" dirty="0" err="1"/>
              <a:t>BSPPeer</a:t>
            </a:r>
            <a:r>
              <a:rPr lang="en-US" sz="6400" dirty="0"/>
              <a:t>&lt;</a:t>
            </a:r>
            <a:r>
              <a:rPr lang="en-US" sz="6400" dirty="0" err="1"/>
              <a:t>NullWritable</a:t>
            </a:r>
            <a:r>
              <a:rPr lang="en-US" sz="6400" dirty="0"/>
              <a:t>, </a:t>
            </a:r>
            <a:r>
              <a:rPr lang="en-US" sz="6400" dirty="0" err="1"/>
              <a:t>NullWritable</a:t>
            </a:r>
            <a:r>
              <a:rPr lang="en-US" sz="6400" dirty="0"/>
              <a:t>, </a:t>
            </a:r>
            <a:r>
              <a:rPr lang="en-US" sz="6400" dirty="0" err="1"/>
              <a:t>IntWritable</a:t>
            </a:r>
            <a:r>
              <a:rPr lang="en-US" sz="6400" dirty="0"/>
              <a:t>, Text&gt; </a:t>
            </a:r>
            <a:r>
              <a:rPr lang="en-US" sz="6400" dirty="0" err="1"/>
              <a:t>bspPeer</a:t>
            </a:r>
            <a:r>
              <a:rPr lang="en-US" sz="6400" dirty="0" smtClean="0"/>
              <a:t>) </a:t>
            </a:r>
            <a:r>
              <a:rPr lang="en-US" sz="6400" dirty="0"/>
              <a:t>{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dirty="0"/>
              <a:t>    for (</a:t>
            </a:r>
            <a:r>
              <a:rPr lang="en-US" sz="6400" dirty="0" err="1"/>
              <a:t>int</a:t>
            </a:r>
            <a:r>
              <a:rPr lang="en-US" sz="6400" dirty="0"/>
              <a:t> </a:t>
            </a:r>
            <a:r>
              <a:rPr lang="en-US" sz="6400" dirty="0" err="1"/>
              <a:t>i</a:t>
            </a:r>
            <a:r>
              <a:rPr lang="en-US" sz="6400" dirty="0"/>
              <a:t> = 0; </a:t>
            </a:r>
            <a:r>
              <a:rPr lang="en-US" sz="6400" dirty="0" err="1"/>
              <a:t>i</a:t>
            </a:r>
            <a:r>
              <a:rPr lang="en-US" sz="6400" dirty="0"/>
              <a:t> &lt; NUM_SUPERSTEPS; </a:t>
            </a:r>
            <a:r>
              <a:rPr lang="en-US" sz="6400" dirty="0" err="1"/>
              <a:t>i</a:t>
            </a:r>
            <a:r>
              <a:rPr lang="en-US" sz="6400" dirty="0"/>
              <a:t>++) {</a:t>
            </a:r>
          </a:p>
          <a:p>
            <a:pPr marL="0" indent="0">
              <a:buNone/>
            </a:pPr>
            <a:r>
              <a:rPr lang="en-US" sz="6400" dirty="0"/>
              <a:t>      for (String </a:t>
            </a:r>
            <a:r>
              <a:rPr lang="en-US" sz="6400" dirty="0" err="1"/>
              <a:t>otherPeer</a:t>
            </a:r>
            <a:r>
              <a:rPr lang="en-US" sz="6400" dirty="0"/>
              <a:t> : </a:t>
            </a:r>
            <a:r>
              <a:rPr lang="en-US" sz="6400" dirty="0" err="1"/>
              <a:t>bspPeer.getAllPeerNames</a:t>
            </a:r>
            <a:r>
              <a:rPr lang="en-US" sz="6400" dirty="0"/>
              <a:t>()) {</a:t>
            </a:r>
          </a:p>
          <a:p>
            <a:pPr marL="0" indent="0">
              <a:buNone/>
            </a:pPr>
            <a:r>
              <a:rPr lang="en-US" sz="6400" dirty="0"/>
              <a:t>        </a:t>
            </a:r>
            <a:r>
              <a:rPr lang="en-US" sz="6400" dirty="0" err="1"/>
              <a:t>bspPeer.send</a:t>
            </a:r>
            <a:r>
              <a:rPr lang="en-US" sz="6400" dirty="0"/>
              <a:t>(</a:t>
            </a:r>
            <a:r>
              <a:rPr lang="en-US" sz="6400" dirty="0" err="1"/>
              <a:t>otherPeer</a:t>
            </a:r>
            <a:r>
              <a:rPr lang="en-US" sz="6400" dirty="0"/>
              <a:t>, new </a:t>
            </a:r>
            <a:r>
              <a:rPr lang="en-US" sz="6400" dirty="0" err="1"/>
              <a:t>IntegerMessage</a:t>
            </a:r>
            <a:r>
              <a:rPr lang="en-US" sz="6400" dirty="0"/>
              <a:t>(</a:t>
            </a:r>
            <a:r>
              <a:rPr lang="en-US" sz="6400" dirty="0" err="1"/>
              <a:t>bspPeer.getPeerName</a:t>
            </a:r>
            <a:r>
              <a:rPr lang="en-US" sz="6400" dirty="0"/>
              <a:t>(), </a:t>
            </a:r>
            <a:r>
              <a:rPr lang="en-US" sz="6400" dirty="0" err="1"/>
              <a:t>i</a:t>
            </a:r>
            <a:r>
              <a:rPr lang="en-US" sz="6400" dirty="0"/>
              <a:t>));</a:t>
            </a:r>
          </a:p>
          <a:p>
            <a:pPr marL="0" indent="0">
              <a:buNone/>
            </a:pPr>
            <a:r>
              <a:rPr lang="en-US" sz="6400" dirty="0"/>
              <a:t>      }</a:t>
            </a:r>
          </a:p>
          <a:p>
            <a:pPr marL="0" indent="0">
              <a:buNone/>
            </a:pPr>
            <a:r>
              <a:rPr lang="en-US" sz="6400" dirty="0"/>
              <a:t>      </a:t>
            </a:r>
            <a:r>
              <a:rPr lang="en-US" sz="6400" dirty="0" err="1"/>
              <a:t>bspPeer.sync</a:t>
            </a:r>
            <a:r>
              <a:rPr lang="en-US" sz="6400" dirty="0"/>
              <a:t>();</a:t>
            </a:r>
          </a:p>
          <a:p>
            <a:pPr marL="0" indent="0">
              <a:buNone/>
            </a:pPr>
            <a:r>
              <a:rPr lang="en-US" sz="6400" dirty="0"/>
              <a:t>      </a:t>
            </a:r>
            <a:r>
              <a:rPr lang="en-US" sz="6400" dirty="0" err="1"/>
              <a:t>IntegerMessage</a:t>
            </a:r>
            <a:r>
              <a:rPr lang="en-US" sz="6400" dirty="0"/>
              <a:t> </a:t>
            </a:r>
            <a:r>
              <a:rPr lang="en-US" sz="6400" dirty="0" err="1"/>
              <a:t>msg</a:t>
            </a:r>
            <a:r>
              <a:rPr lang="en-US" sz="6400" dirty="0"/>
              <a:t> = null;</a:t>
            </a:r>
          </a:p>
          <a:p>
            <a:pPr marL="0" indent="0">
              <a:buNone/>
            </a:pPr>
            <a:r>
              <a:rPr lang="en-US" sz="6400" dirty="0"/>
              <a:t>      while ((</a:t>
            </a:r>
            <a:r>
              <a:rPr lang="en-US" sz="6400" dirty="0" err="1"/>
              <a:t>msg</a:t>
            </a:r>
            <a:r>
              <a:rPr lang="en-US" sz="6400" dirty="0"/>
              <a:t> = (</a:t>
            </a:r>
            <a:r>
              <a:rPr lang="en-US" sz="6400" dirty="0" err="1"/>
              <a:t>IntegerMessage</a:t>
            </a:r>
            <a:r>
              <a:rPr lang="en-US" sz="6400" dirty="0"/>
              <a:t>) </a:t>
            </a:r>
            <a:r>
              <a:rPr lang="en-US" sz="6400" dirty="0" err="1"/>
              <a:t>bspPeer.getCurrentMessage</a:t>
            </a:r>
            <a:r>
              <a:rPr lang="en-US" sz="6400" dirty="0"/>
              <a:t>()) != null) {</a:t>
            </a:r>
          </a:p>
          <a:p>
            <a:pPr marL="0" indent="0">
              <a:buNone/>
            </a:pPr>
            <a:r>
              <a:rPr lang="en-US" sz="6400" dirty="0"/>
              <a:t>        </a:t>
            </a:r>
            <a:r>
              <a:rPr lang="en-US" sz="6400" dirty="0" err="1"/>
              <a:t>bspPeer.write</a:t>
            </a:r>
            <a:r>
              <a:rPr lang="en-US" sz="6400" dirty="0"/>
              <a:t>(new </a:t>
            </a:r>
            <a:r>
              <a:rPr lang="en-US" sz="6400" dirty="0" err="1"/>
              <a:t>IntWritable</a:t>
            </a:r>
            <a:r>
              <a:rPr lang="en-US" sz="6400" dirty="0"/>
              <a:t>(</a:t>
            </a:r>
            <a:r>
              <a:rPr lang="en-US" sz="6400" dirty="0" err="1"/>
              <a:t>msg.getData</a:t>
            </a:r>
            <a:r>
              <a:rPr lang="en-US" sz="6400" dirty="0"/>
              <a:t>()), new Text(</a:t>
            </a:r>
            <a:r>
              <a:rPr lang="en-US" sz="6400" dirty="0" err="1"/>
              <a:t>msg.getTag</a:t>
            </a:r>
            <a:r>
              <a:rPr lang="en-US" sz="6400" dirty="0"/>
              <a:t>()));</a:t>
            </a:r>
          </a:p>
          <a:p>
            <a:pPr marL="0" indent="0">
              <a:buNone/>
            </a:pPr>
            <a:r>
              <a:rPr lang="en-US" sz="6400" dirty="0"/>
              <a:t>      }</a:t>
            </a:r>
          </a:p>
          <a:p>
            <a:pPr marL="0" indent="0">
              <a:buNone/>
            </a:pPr>
            <a:r>
              <a:rPr lang="en-US" sz="6400" dirty="0"/>
              <a:t>    }</a:t>
            </a:r>
          </a:p>
          <a:p>
            <a:pPr marL="0" indent="0">
              <a:buNone/>
            </a:pPr>
            <a:r>
              <a:rPr lang="en-US" sz="6400" dirty="0"/>
              <a:t>  }</a:t>
            </a:r>
          </a:p>
          <a:p>
            <a:pPr marL="0" indent="0">
              <a:buNone/>
            </a:pPr>
            <a:r>
              <a:rPr lang="en-US" sz="6400" dirty="0" smtClean="0"/>
              <a:t>}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3975100" y="4051300"/>
            <a:ext cx="1943100" cy="495300"/>
          </a:xfrm>
          <a:prstGeom prst="wedgeRectCallout">
            <a:avLst>
              <a:gd name="adj1" fmla="val -127292"/>
              <a:gd name="adj2" fmla="val 140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6629400" y="3073400"/>
            <a:ext cx="2057400" cy="469900"/>
          </a:xfrm>
          <a:prstGeom prst="wedgeRectCallout">
            <a:avLst>
              <a:gd name="adj1" fmla="val -80710"/>
              <a:gd name="adj2" fmla="val 895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9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of Hama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VertexInputReader</a:t>
            </a:r>
            <a:r>
              <a:rPr lang="en-US" altLang="zh-CN" dirty="0" smtClean="0"/>
              <a:t>:</a:t>
            </a:r>
          </a:p>
          <a:p>
            <a:pPr lvl="1"/>
            <a:r>
              <a:rPr lang="en-US" b="1" dirty="0" err="1" smtClean="0"/>
              <a:t>parseVertext</a:t>
            </a:r>
            <a:r>
              <a:rPr lang="en-US" dirty="0" smtClean="0"/>
              <a:t>(K key, V value, Vertex vertex): parse the input.</a:t>
            </a:r>
          </a:p>
          <a:p>
            <a:r>
              <a:rPr lang="en-US" dirty="0" smtClean="0"/>
              <a:t>Vertex:</a:t>
            </a:r>
          </a:p>
          <a:p>
            <a:pPr lvl="1"/>
            <a:r>
              <a:rPr lang="en-US" b="1" dirty="0" smtClean="0"/>
              <a:t>compute</a:t>
            </a:r>
            <a:r>
              <a:rPr lang="en-US" dirty="0" smtClean="0"/>
              <a:t>(M messages): The computing logic of each vertex.</a:t>
            </a:r>
          </a:p>
          <a:p>
            <a:pPr lvl="1"/>
            <a:r>
              <a:rPr lang="en-US" b="1" dirty="0" err="1" smtClean="0"/>
              <a:t>voteToHalt</a:t>
            </a:r>
            <a:r>
              <a:rPr lang="en-US" dirty="0" smtClean="0"/>
              <a:t>: Once all the vertices vote to halt, the program will terminate.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Sketch:</a:t>
            </a:r>
          </a:p>
          <a:p>
            <a:pPr marL="0" indent="0">
              <a:buNone/>
            </a:pPr>
            <a:r>
              <a:rPr lang="en-US" sz="1400" b="1" dirty="0"/>
              <a:t>c</a:t>
            </a:r>
            <a:r>
              <a:rPr lang="en-US" sz="1400" b="1" dirty="0" smtClean="0"/>
              <a:t>ompute</a:t>
            </a:r>
            <a:r>
              <a:rPr lang="en-US" sz="1400" dirty="0" smtClean="0"/>
              <a:t>(</a:t>
            </a:r>
            <a:r>
              <a:rPr lang="en-US" sz="1400" dirty="0" err="1" smtClean="0"/>
              <a:t>Iterable</a:t>
            </a:r>
            <a:r>
              <a:rPr lang="en-US" sz="1400" dirty="0" smtClean="0"/>
              <a:t>&lt;M&gt; messages) {</a:t>
            </a:r>
          </a:p>
          <a:p>
            <a:pPr marL="0" indent="0">
              <a:buNone/>
            </a:pPr>
            <a:r>
              <a:rPr lang="en-US" sz="1400" dirty="0" smtClean="0"/>
              <a:t>  Initialization.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Process incoming messages.</a:t>
            </a:r>
          </a:p>
          <a:p>
            <a:pPr marL="0" indent="0">
              <a:buNone/>
            </a:pPr>
            <a:r>
              <a:rPr lang="en-US" sz="1400" dirty="0" smtClean="0"/>
              <a:t>  Core computing.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Check whether vote to halt.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Send messages to neighbors.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8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Suitable Data Mining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Using Hama’s Graph API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Kmeans</a:t>
            </a:r>
            <a:endParaRPr lang="en-US" dirty="0" smtClean="0"/>
          </a:p>
          <a:p>
            <a:pPr lvl="1"/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master/slave style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Programming in master/slave style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err="1" smtClean="0"/>
              <a:t>Autoencoder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84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 in Hama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format: </a:t>
            </a:r>
          </a:p>
          <a:p>
            <a:pPr lvl="1"/>
            <a:r>
              <a:rPr lang="en-US" dirty="0" err="1"/>
              <a:t>VertexID</a:t>
            </a:r>
            <a:r>
              <a:rPr lang="en-US" dirty="0"/>
              <a:t>	&lt;</a:t>
            </a:r>
            <a:r>
              <a:rPr lang="en-US" altLang="zh-CN" dirty="0"/>
              <a:t>List of Neighbor IDs</a:t>
            </a:r>
            <a:r>
              <a:rPr lang="en-US" altLang="zh-CN" dirty="0" smtClean="0"/>
              <a:t>&gt;</a:t>
            </a:r>
          </a:p>
          <a:p>
            <a:pPr lvl="1"/>
            <a:endParaRPr lang="en-US" altLang="zh-CN" dirty="0" smtClean="0"/>
          </a:p>
          <a:p>
            <a:r>
              <a:rPr lang="en-US" b="1" dirty="0"/>
              <a:t>Graph Initialization: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public </a:t>
            </a:r>
            <a:r>
              <a:rPr lang="en-US" sz="1600" dirty="0" err="1"/>
              <a:t>boolean</a:t>
            </a:r>
            <a:r>
              <a:rPr lang="en-US" sz="1600" dirty="0"/>
              <a:t> </a:t>
            </a:r>
            <a:r>
              <a:rPr lang="en-US" sz="1600" b="1" dirty="0" err="1"/>
              <a:t>parseVertex</a:t>
            </a:r>
            <a:r>
              <a:rPr lang="en-US" sz="1600" dirty="0"/>
              <a:t>(Text key, </a:t>
            </a:r>
            <a:r>
              <a:rPr lang="en-US" sz="1600" dirty="0" err="1"/>
              <a:t>TextArrayWritable</a:t>
            </a:r>
            <a:r>
              <a:rPr lang="en-US" sz="1600" dirty="0"/>
              <a:t> value,</a:t>
            </a:r>
          </a:p>
          <a:p>
            <a:pPr marL="0" indent="0">
              <a:buNone/>
            </a:pPr>
            <a:r>
              <a:rPr lang="en-US" sz="1600" dirty="0"/>
              <a:t>        Vertex&lt;Text, </a:t>
            </a:r>
            <a:r>
              <a:rPr lang="en-US" sz="1600" dirty="0" err="1"/>
              <a:t>NullWritable</a:t>
            </a:r>
            <a:r>
              <a:rPr lang="en-US" sz="1600" dirty="0"/>
              <a:t>, </a:t>
            </a:r>
            <a:r>
              <a:rPr lang="en-US" sz="1600" dirty="0" err="1"/>
              <a:t>DoubleWritable</a:t>
            </a:r>
            <a:r>
              <a:rPr lang="en-US" sz="1600" dirty="0"/>
              <a:t>&gt; vertex) </a:t>
            </a:r>
            <a:r>
              <a:rPr lang="en-US" sz="1600" dirty="0" smtClean="0"/>
              <a:t>{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</a:t>
            </a:r>
            <a:r>
              <a:rPr lang="en-US" sz="1600" dirty="0" err="1" smtClean="0"/>
              <a:t>vertex.setVertexID</a:t>
            </a:r>
            <a:r>
              <a:rPr lang="en-US" sz="1600" dirty="0"/>
              <a:t>(key);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smtClean="0"/>
              <a:t>for </a:t>
            </a:r>
            <a:r>
              <a:rPr lang="en-US" sz="1600" dirty="0"/>
              <a:t>(Writable v : </a:t>
            </a:r>
            <a:r>
              <a:rPr lang="en-US" sz="1600" dirty="0" err="1"/>
              <a:t>value.get</a:t>
            </a:r>
            <a:r>
              <a:rPr lang="en-US" sz="1600" dirty="0"/>
              <a:t>()) {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 smtClean="0"/>
              <a:t>vertex.addEdge</a:t>
            </a:r>
            <a:r>
              <a:rPr lang="en-US" sz="1600" dirty="0"/>
              <a:t>(new Edge&lt;Text, </a:t>
            </a:r>
            <a:r>
              <a:rPr lang="en-US" sz="1600" dirty="0" err="1"/>
              <a:t>NullWritable</a:t>
            </a:r>
            <a:r>
              <a:rPr lang="en-US" sz="1600" dirty="0"/>
              <a:t>&gt;((Text) v, null));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smtClean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smtClean="0"/>
              <a:t>return </a:t>
            </a:r>
            <a:r>
              <a:rPr lang="en-US" sz="1600" dirty="0"/>
              <a:t>true;</a:t>
            </a:r>
          </a:p>
          <a:p>
            <a:pPr marL="0" indent="0">
              <a:buNone/>
            </a:pPr>
            <a:r>
              <a:rPr lang="en-US" sz="160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6604000" y="3759200"/>
            <a:ext cx="1320800" cy="469900"/>
          </a:xfrm>
          <a:prstGeom prst="wedgeRectCallout">
            <a:avLst>
              <a:gd name="adj1" fmla="val -131410"/>
              <a:gd name="adj2" fmla="val 1165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 Score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smtClean="0"/>
              <a:t>public void </a:t>
            </a:r>
            <a:r>
              <a:rPr lang="en-US" sz="1400" b="1" dirty="0" smtClean="0"/>
              <a:t>compute</a:t>
            </a:r>
            <a:r>
              <a:rPr lang="en-US" sz="1400" dirty="0"/>
              <a:t>(</a:t>
            </a:r>
            <a:r>
              <a:rPr lang="en-US" sz="1400" dirty="0" err="1"/>
              <a:t>Iterable</a:t>
            </a:r>
            <a:r>
              <a:rPr lang="en-US" sz="1400" dirty="0"/>
              <a:t>&lt;</a:t>
            </a:r>
            <a:r>
              <a:rPr lang="en-US" sz="1400" dirty="0" err="1"/>
              <a:t>DoubleWritable</a:t>
            </a:r>
            <a:r>
              <a:rPr lang="en-US" sz="1400" dirty="0"/>
              <a:t>&gt; messages) {</a:t>
            </a:r>
          </a:p>
          <a:p>
            <a:pPr marL="0" indent="0">
              <a:buNone/>
            </a:pPr>
            <a:r>
              <a:rPr lang="en-US" sz="1400" dirty="0"/>
              <a:t>  if (</a:t>
            </a:r>
            <a:r>
              <a:rPr lang="en-US" sz="1400" dirty="0" err="1"/>
              <a:t>getSuperStep</a:t>
            </a:r>
            <a:r>
              <a:rPr lang="en-US" sz="1400" dirty="0"/>
              <a:t>() == 0) 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setValue</a:t>
            </a:r>
            <a:r>
              <a:rPr lang="en-US" sz="1400" dirty="0"/>
              <a:t>(new </a:t>
            </a:r>
            <a:r>
              <a:rPr lang="en-US" sz="1400" dirty="0" err="1"/>
              <a:t>DoubleWritable</a:t>
            </a:r>
            <a:r>
              <a:rPr lang="en-US" sz="1400" dirty="0"/>
              <a:t>(1.0 / </a:t>
            </a:r>
            <a:r>
              <a:rPr lang="en-US" sz="1400" dirty="0" err="1"/>
              <a:t>getNumVertices</a:t>
            </a:r>
            <a:r>
              <a:rPr lang="en-US" sz="1400" dirty="0"/>
              <a:t>());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smtClean="0"/>
              <a:t>}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else {</a:t>
            </a:r>
          </a:p>
          <a:p>
            <a:pPr marL="0" indent="0">
              <a:buNone/>
            </a:pPr>
            <a:r>
              <a:rPr lang="en-US" sz="1400" dirty="0" smtClean="0"/>
              <a:t>    double sum = 0;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for (</a:t>
            </a:r>
            <a:r>
              <a:rPr lang="en-US" sz="1400" dirty="0" err="1" smtClean="0"/>
              <a:t>DoubleWritable</a:t>
            </a:r>
            <a:r>
              <a:rPr lang="en-US" sz="1400" dirty="0" smtClean="0"/>
              <a:t> </a:t>
            </a:r>
            <a:r>
              <a:rPr lang="en-US" sz="1400" dirty="0" err="1" smtClean="0"/>
              <a:t>msg</a:t>
            </a:r>
            <a:r>
              <a:rPr lang="en-US" sz="1400" dirty="0" smtClean="0"/>
              <a:t> : messages) {</a:t>
            </a:r>
          </a:p>
          <a:p>
            <a:pPr marL="0" indent="0">
              <a:buNone/>
            </a:pPr>
            <a:r>
              <a:rPr lang="en-US" sz="1400" dirty="0" smtClean="0"/>
              <a:t>      sum += </a:t>
            </a:r>
            <a:r>
              <a:rPr lang="en-US" sz="1400" dirty="0" err="1" smtClean="0"/>
              <a:t>msg.get</a:t>
            </a:r>
            <a:r>
              <a:rPr lang="en-US" sz="1400" dirty="0" smtClean="0"/>
              <a:t>();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  }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>
                <a:solidFill>
                  <a:schemeClr val="bg1"/>
                </a:solidFill>
              </a:rPr>
              <a:t>setValue</a:t>
            </a:r>
            <a:r>
              <a:rPr lang="en-US" sz="1400" dirty="0" smtClean="0">
                <a:solidFill>
                  <a:schemeClr val="bg1"/>
                </a:solidFill>
              </a:rPr>
              <a:t>(new </a:t>
            </a:r>
            <a:r>
              <a:rPr lang="en-US" sz="1400" dirty="0" err="1" smtClean="0">
                <a:solidFill>
                  <a:schemeClr val="bg1"/>
                </a:solidFill>
              </a:rPr>
              <a:t>DoubleWritable</a:t>
            </a:r>
            <a:r>
              <a:rPr lang="en-US" sz="1400" dirty="0" smtClean="0">
                <a:solidFill>
                  <a:schemeClr val="bg1"/>
                </a:solidFill>
              </a:rPr>
              <a:t>((1.0 – DAMPING_FACTOR) / </a:t>
            </a:r>
            <a:r>
              <a:rPr lang="en-US" sz="1400" dirty="0" err="1" smtClean="0">
                <a:solidFill>
                  <a:schemeClr val="bg1"/>
                </a:solidFill>
              </a:rPr>
              <a:t>getNumVertices</a:t>
            </a:r>
            <a:r>
              <a:rPr lang="en-US" sz="1400" dirty="0" smtClean="0">
                <a:solidFill>
                  <a:schemeClr val="bg1"/>
                </a:solidFill>
              </a:rPr>
              <a:t>() + (sum * DAMPING_FACTOR));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   if (CONVERGENCE_THRESHOLD &gt; </a:t>
            </a:r>
            <a:r>
              <a:rPr lang="en-US" sz="1400" dirty="0" err="1" smtClean="0">
                <a:solidFill>
                  <a:schemeClr val="bg1"/>
                </a:solidFill>
              </a:rPr>
              <a:t>getLastAggregatedValue</a:t>
            </a:r>
            <a:r>
              <a:rPr lang="en-US" sz="1400" dirty="0" smtClean="0">
                <a:solidFill>
                  <a:schemeClr val="bg1"/>
                </a:solidFill>
              </a:rPr>
              <a:t>()) {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      </a:t>
            </a:r>
            <a:r>
              <a:rPr lang="en-US" sz="1400" dirty="0" err="1" smtClean="0">
                <a:solidFill>
                  <a:schemeClr val="bg1"/>
                </a:solidFill>
              </a:rPr>
              <a:t>voteToHalt</a:t>
            </a:r>
            <a:r>
              <a:rPr lang="en-US" sz="1400" dirty="0" smtClean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     break;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   </a:t>
            </a:r>
            <a:r>
              <a:rPr lang="en-US" sz="1400" dirty="0" err="1" smtClean="0">
                <a:solidFill>
                  <a:schemeClr val="bg1"/>
                </a:solidFill>
              </a:rPr>
              <a:t>sendMessageToNeighbors</a:t>
            </a:r>
            <a:r>
              <a:rPr lang="en-US" sz="1400" dirty="0" smtClean="0">
                <a:solidFill>
                  <a:schemeClr val="bg1"/>
                </a:solidFill>
              </a:rPr>
              <a:t>(new </a:t>
            </a:r>
            <a:r>
              <a:rPr lang="en-US" sz="1400" dirty="0" err="1" smtClean="0">
                <a:solidFill>
                  <a:schemeClr val="bg1"/>
                </a:solidFill>
              </a:rPr>
              <a:t>DoubleWritable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getValue</a:t>
            </a:r>
            <a:r>
              <a:rPr lang="en-US" sz="1400" dirty="0" smtClean="0">
                <a:solidFill>
                  <a:schemeClr val="bg1"/>
                </a:solidFill>
              </a:rPr>
              <a:t>().get() / </a:t>
            </a:r>
            <a:r>
              <a:rPr lang="en-US" sz="1400" dirty="0" err="1" smtClean="0">
                <a:solidFill>
                  <a:schemeClr val="bg1"/>
                </a:solidFill>
              </a:rPr>
              <a:t>getEdges</a:t>
            </a:r>
            <a:r>
              <a:rPr lang="en-US" sz="1400" dirty="0" smtClean="0">
                <a:solidFill>
                  <a:schemeClr val="bg1"/>
                </a:solidFill>
              </a:rPr>
              <a:t>().size()));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  }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246730" y="1696577"/>
            <a:ext cx="2215985" cy="1933926"/>
            <a:chOff x="2159000" y="3048000"/>
            <a:chExt cx="4089400" cy="3048000"/>
          </a:xfrm>
        </p:grpSpPr>
        <p:sp>
          <p:nvSpPr>
            <p:cNvPr id="5" name="Oval 4"/>
            <p:cNvSpPr/>
            <p:nvPr/>
          </p:nvSpPr>
          <p:spPr>
            <a:xfrm>
              <a:off x="3803650" y="4191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159000" y="3048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11400" y="53721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76850" y="5461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00700" y="32639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6" idx="5"/>
              <a:endCxn id="5" idx="1"/>
            </p:cNvCxnSpPr>
            <p:nvPr/>
          </p:nvCxnSpPr>
          <p:spPr>
            <a:xfrm>
              <a:off x="2711847" y="3590006"/>
              <a:ext cx="1186656" cy="6939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  <a:endCxn id="5" idx="7"/>
            </p:cNvCxnSpPr>
            <p:nvPr/>
          </p:nvCxnSpPr>
          <p:spPr>
            <a:xfrm flipH="1">
              <a:off x="4356497" y="3805906"/>
              <a:ext cx="1339056" cy="4780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7"/>
              <a:endCxn id="5" idx="3"/>
            </p:cNvCxnSpPr>
            <p:nvPr/>
          </p:nvCxnSpPr>
          <p:spPr>
            <a:xfrm flipV="1">
              <a:off x="2864247" y="4733006"/>
              <a:ext cx="1034256" cy="7320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  <a:endCxn id="5" idx="5"/>
            </p:cNvCxnSpPr>
            <p:nvPr/>
          </p:nvCxnSpPr>
          <p:spPr>
            <a:xfrm flipH="1" flipV="1">
              <a:off x="4356497" y="4733006"/>
              <a:ext cx="1015206" cy="8209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65874">
              <a:off x="2685783" y="3561185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2908935">
              <a:off x="4368612" y="4639776"/>
              <a:ext cx="1199552" cy="56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994597">
              <a:off x="4119393" y="3632851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8943850">
              <a:off x="2454470" y="4660477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2146300" y="2494299"/>
            <a:ext cx="2222500" cy="399187"/>
          </a:xfrm>
          <a:prstGeom prst="wedgeRectCallout">
            <a:avLst>
              <a:gd name="adj1" fmla="val -5129"/>
              <a:gd name="adj2" fmla="val -87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Initialize score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>
          <a:xfrm>
            <a:off x="4660900" y="2641600"/>
            <a:ext cx="1422400" cy="854184"/>
          </a:xfrm>
          <a:prstGeom prst="wedgeRectCallout">
            <a:avLst>
              <a:gd name="adj1" fmla="val -162310"/>
              <a:gd name="adj2" fmla="val 370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incoming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5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 Score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smtClean="0"/>
              <a:t>public void </a:t>
            </a:r>
            <a:r>
              <a:rPr lang="en-US" sz="1400" b="1" dirty="0" smtClean="0"/>
              <a:t>compute</a:t>
            </a:r>
            <a:r>
              <a:rPr lang="en-US" sz="1400" dirty="0"/>
              <a:t>(</a:t>
            </a:r>
            <a:r>
              <a:rPr lang="en-US" sz="1400" dirty="0" err="1"/>
              <a:t>Iterable</a:t>
            </a:r>
            <a:r>
              <a:rPr lang="en-US" sz="1400" dirty="0"/>
              <a:t>&lt;</a:t>
            </a:r>
            <a:r>
              <a:rPr lang="en-US" sz="1400" dirty="0" err="1"/>
              <a:t>DoubleWritable</a:t>
            </a:r>
            <a:r>
              <a:rPr lang="en-US" sz="1400" dirty="0"/>
              <a:t>&gt; messages) {</a:t>
            </a:r>
          </a:p>
          <a:p>
            <a:pPr marL="0" indent="0">
              <a:buNone/>
            </a:pPr>
            <a:r>
              <a:rPr lang="en-US" sz="1400" dirty="0"/>
              <a:t>  if (</a:t>
            </a:r>
            <a:r>
              <a:rPr lang="en-US" sz="1400" dirty="0" err="1"/>
              <a:t>getSuperStep</a:t>
            </a:r>
            <a:r>
              <a:rPr lang="en-US" sz="1400" dirty="0"/>
              <a:t>() == 0) 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setValue</a:t>
            </a:r>
            <a:r>
              <a:rPr lang="en-US" sz="1400" dirty="0"/>
              <a:t>(new </a:t>
            </a:r>
            <a:r>
              <a:rPr lang="en-US" sz="1400" dirty="0" err="1"/>
              <a:t>DoubleWritable</a:t>
            </a:r>
            <a:r>
              <a:rPr lang="en-US" sz="1400" dirty="0"/>
              <a:t>(1.0 / </a:t>
            </a:r>
            <a:r>
              <a:rPr lang="en-US" sz="1400" dirty="0" err="1"/>
              <a:t>getNumVertices</a:t>
            </a:r>
            <a:r>
              <a:rPr lang="en-US" sz="1400" dirty="0"/>
              <a:t>());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smtClean="0"/>
              <a:t>}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else {</a:t>
            </a:r>
          </a:p>
          <a:p>
            <a:pPr marL="0" indent="0">
              <a:buNone/>
            </a:pPr>
            <a:r>
              <a:rPr lang="en-US" sz="1400" dirty="0" smtClean="0"/>
              <a:t>    double sum = 0;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for (</a:t>
            </a:r>
            <a:r>
              <a:rPr lang="en-US" sz="1400" dirty="0" err="1" smtClean="0"/>
              <a:t>DoubleWritable</a:t>
            </a:r>
            <a:r>
              <a:rPr lang="en-US" sz="1400" dirty="0" smtClean="0"/>
              <a:t> </a:t>
            </a:r>
            <a:r>
              <a:rPr lang="en-US" sz="1400" dirty="0" err="1" smtClean="0"/>
              <a:t>msg</a:t>
            </a:r>
            <a:r>
              <a:rPr lang="en-US" sz="1400" dirty="0" smtClean="0"/>
              <a:t> : messages) {</a:t>
            </a:r>
          </a:p>
          <a:p>
            <a:pPr marL="0" indent="0">
              <a:buNone/>
            </a:pPr>
            <a:r>
              <a:rPr lang="en-US" sz="1400" dirty="0" smtClean="0"/>
              <a:t>      sum += </a:t>
            </a:r>
            <a:r>
              <a:rPr lang="en-US" sz="1400" dirty="0" err="1" smtClean="0"/>
              <a:t>msg.get</a:t>
            </a:r>
            <a:r>
              <a:rPr lang="en-US" sz="1400" dirty="0" smtClean="0"/>
              <a:t>();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  }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setValue</a:t>
            </a:r>
            <a:r>
              <a:rPr lang="en-US" sz="1400" dirty="0" smtClean="0"/>
              <a:t>(new </a:t>
            </a:r>
            <a:r>
              <a:rPr lang="en-US" sz="1400" dirty="0" err="1" smtClean="0"/>
              <a:t>DoubleWritable</a:t>
            </a:r>
            <a:r>
              <a:rPr lang="en-US" sz="1400" dirty="0" smtClean="0"/>
              <a:t>((1.0 – DAMPING_FACTOR) / </a:t>
            </a:r>
            <a:r>
              <a:rPr lang="en-US" sz="1400" dirty="0" err="1" smtClean="0"/>
              <a:t>getNumVertices</a:t>
            </a:r>
            <a:r>
              <a:rPr lang="en-US" sz="1400" dirty="0" smtClean="0"/>
              <a:t>() + (sum * DAMPING_FACTOR));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if (CONVERGENCE_THRESHOLD &gt; </a:t>
            </a:r>
            <a:r>
              <a:rPr lang="en-US" sz="1400" dirty="0" err="1" smtClean="0"/>
              <a:t>getLastAggregatedValue</a:t>
            </a:r>
            <a:r>
              <a:rPr lang="en-US" sz="1400" dirty="0" smtClean="0"/>
              <a:t>()) {</a:t>
            </a:r>
          </a:p>
          <a:p>
            <a:pPr marL="0" indent="0">
              <a:buNone/>
            </a:pPr>
            <a:r>
              <a:rPr lang="en-US" sz="1400" dirty="0" smtClean="0"/>
              <a:t>      </a:t>
            </a:r>
            <a:r>
              <a:rPr lang="en-US" sz="1400" dirty="0" err="1" smtClean="0"/>
              <a:t>voteToHalt</a:t>
            </a:r>
            <a:r>
              <a:rPr lang="en-US" sz="1400" dirty="0" smtClean="0"/>
              <a:t>();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break;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  }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sendMessageToNeighbors</a:t>
            </a:r>
            <a:r>
              <a:rPr lang="en-US" sz="1400" dirty="0" smtClean="0"/>
              <a:t>(new </a:t>
            </a:r>
            <a:r>
              <a:rPr lang="en-US" sz="1400" dirty="0" err="1" smtClean="0"/>
              <a:t>DoubleWritable</a:t>
            </a:r>
            <a:r>
              <a:rPr lang="en-US" sz="1400" dirty="0" smtClean="0"/>
              <a:t>(</a:t>
            </a:r>
            <a:r>
              <a:rPr lang="en-US" sz="1400" dirty="0" err="1" smtClean="0"/>
              <a:t>getValue</a:t>
            </a:r>
            <a:r>
              <a:rPr lang="en-US" sz="1400" dirty="0" smtClean="0"/>
              <a:t>().get() / </a:t>
            </a:r>
            <a:r>
              <a:rPr lang="en-US" sz="1400" dirty="0" err="1" smtClean="0"/>
              <a:t>getEdges</a:t>
            </a:r>
            <a:r>
              <a:rPr lang="en-US" sz="1400" dirty="0" smtClean="0"/>
              <a:t>().size()));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 }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246730" y="1696577"/>
            <a:ext cx="2215985" cy="1933926"/>
            <a:chOff x="2159000" y="3048000"/>
            <a:chExt cx="4089400" cy="3048000"/>
          </a:xfrm>
        </p:grpSpPr>
        <p:sp>
          <p:nvSpPr>
            <p:cNvPr id="5" name="Oval 4"/>
            <p:cNvSpPr/>
            <p:nvPr/>
          </p:nvSpPr>
          <p:spPr>
            <a:xfrm>
              <a:off x="3803650" y="4191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159000" y="3048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11400" y="53721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76850" y="54610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00700" y="3263900"/>
              <a:ext cx="647700" cy="635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6" idx="5"/>
              <a:endCxn id="5" idx="1"/>
            </p:cNvCxnSpPr>
            <p:nvPr/>
          </p:nvCxnSpPr>
          <p:spPr>
            <a:xfrm>
              <a:off x="2711847" y="3590006"/>
              <a:ext cx="1186656" cy="6939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  <a:endCxn id="5" idx="7"/>
            </p:cNvCxnSpPr>
            <p:nvPr/>
          </p:nvCxnSpPr>
          <p:spPr>
            <a:xfrm flipH="1">
              <a:off x="4356497" y="3805906"/>
              <a:ext cx="1339056" cy="4780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7"/>
              <a:endCxn id="5" idx="3"/>
            </p:cNvCxnSpPr>
            <p:nvPr/>
          </p:nvCxnSpPr>
          <p:spPr>
            <a:xfrm flipV="1">
              <a:off x="2864247" y="4733006"/>
              <a:ext cx="1034256" cy="7320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  <a:endCxn id="5" idx="5"/>
            </p:cNvCxnSpPr>
            <p:nvPr/>
          </p:nvCxnSpPr>
          <p:spPr>
            <a:xfrm flipH="1" flipV="1">
              <a:off x="4356497" y="4733006"/>
              <a:ext cx="1015206" cy="8209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165874">
              <a:off x="2685783" y="3561185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2908935">
              <a:off x="4368612" y="4639776"/>
              <a:ext cx="1199552" cy="56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994597">
              <a:off x="4119393" y="3632851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8943850">
              <a:off x="2454470" y="4660477"/>
              <a:ext cx="1595683" cy="426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 score</a:t>
              </a:r>
              <a:endParaRPr lang="en-US" sz="1400" dirty="0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2146300" y="2494299"/>
            <a:ext cx="2222500" cy="399187"/>
          </a:xfrm>
          <a:prstGeom prst="wedgeRectCallout">
            <a:avLst>
              <a:gd name="adj1" fmla="val -5129"/>
              <a:gd name="adj2" fmla="val -87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Initialize score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>
          <a:xfrm>
            <a:off x="4660900" y="2641600"/>
            <a:ext cx="1422400" cy="854184"/>
          </a:xfrm>
          <a:prstGeom prst="wedgeRectCallout">
            <a:avLst>
              <a:gd name="adj1" fmla="val -162310"/>
              <a:gd name="adj2" fmla="val 370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incoming message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3670300" y="4508500"/>
            <a:ext cx="3522308" cy="393700"/>
          </a:xfrm>
          <a:prstGeom prst="wedgeRectCallout">
            <a:avLst>
              <a:gd name="adj1" fmla="val -95948"/>
              <a:gd name="adj2" fmla="val -471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termination condition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4165599" y="5842000"/>
            <a:ext cx="3128747" cy="419100"/>
          </a:xfrm>
          <a:prstGeom prst="wedgeRectCallout">
            <a:avLst>
              <a:gd name="adj1" fmla="val -98718"/>
              <a:gd name="adj2" fmla="val -1556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messages to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6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Kmeans</a:t>
            </a:r>
            <a:r>
              <a:rPr lang="en-US" dirty="0" smtClean="0"/>
              <a:t> in 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4" y="2349499"/>
            <a:ext cx="1168243" cy="1168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87" y="2349499"/>
            <a:ext cx="1168243" cy="116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30" y="2349499"/>
            <a:ext cx="1168243" cy="1168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73" y="2349499"/>
            <a:ext cx="1168243" cy="1168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16" y="2349499"/>
            <a:ext cx="1168243" cy="1168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5659" y="2634734"/>
            <a:ext cx="166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centers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94000" y="1600200"/>
            <a:ext cx="156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centers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2"/>
            <a:endCxn id="7" idx="0"/>
          </p:cNvCxnSpPr>
          <p:nvPr/>
        </p:nvCxnSpPr>
        <p:spPr>
          <a:xfrm flipH="1">
            <a:off x="3518052" y="1969532"/>
            <a:ext cx="60440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  <a:endCxn id="6" idx="0"/>
          </p:cNvCxnSpPr>
          <p:nvPr/>
        </p:nvCxnSpPr>
        <p:spPr>
          <a:xfrm flipH="1">
            <a:off x="2349809" y="1969532"/>
            <a:ext cx="1228683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5" idx="0"/>
          </p:cNvCxnSpPr>
          <p:nvPr/>
        </p:nvCxnSpPr>
        <p:spPr>
          <a:xfrm flipH="1">
            <a:off x="1181566" y="1969532"/>
            <a:ext cx="2396926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8" idx="0"/>
          </p:cNvCxnSpPr>
          <p:nvPr/>
        </p:nvCxnSpPr>
        <p:spPr>
          <a:xfrm>
            <a:off x="3578492" y="1969532"/>
            <a:ext cx="1107803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9" idx="0"/>
          </p:cNvCxnSpPr>
          <p:nvPr/>
        </p:nvCxnSpPr>
        <p:spPr>
          <a:xfrm>
            <a:off x="3578492" y="1969532"/>
            <a:ext cx="2276046" cy="3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4" y="3898899"/>
            <a:ext cx="1168243" cy="11682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87" y="3898899"/>
            <a:ext cx="1168243" cy="11682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30" y="3898899"/>
            <a:ext cx="1168243" cy="11682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73" y="3898899"/>
            <a:ext cx="1168243" cy="11682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16" y="3898899"/>
            <a:ext cx="1168243" cy="11682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65659" y="4044434"/>
            <a:ext cx="172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 centers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>
            <a:off x="1181566" y="3517742"/>
            <a:ext cx="2336486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2"/>
            <a:endCxn id="25" idx="0"/>
          </p:cNvCxnSpPr>
          <p:nvPr/>
        </p:nvCxnSpPr>
        <p:spPr>
          <a:xfrm flipH="1">
            <a:off x="3518052" y="3517742"/>
            <a:ext cx="2336486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2"/>
            <a:endCxn id="25" idx="0"/>
          </p:cNvCxnSpPr>
          <p:nvPr/>
        </p:nvCxnSpPr>
        <p:spPr>
          <a:xfrm>
            <a:off x="3518052" y="3517742"/>
            <a:ext cx="0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5" idx="0"/>
          </p:cNvCxnSpPr>
          <p:nvPr/>
        </p:nvCxnSpPr>
        <p:spPr>
          <a:xfrm flipH="1">
            <a:off x="3518052" y="3416300"/>
            <a:ext cx="1168243" cy="482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" idx="2"/>
            <a:endCxn id="25" idx="0"/>
          </p:cNvCxnSpPr>
          <p:nvPr/>
        </p:nvCxnSpPr>
        <p:spPr>
          <a:xfrm>
            <a:off x="2349809" y="3517742"/>
            <a:ext cx="1168243" cy="381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44" y="5321299"/>
            <a:ext cx="1168243" cy="11682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87" y="5321299"/>
            <a:ext cx="1168243" cy="11682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30" y="5321299"/>
            <a:ext cx="1168243" cy="116824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73" y="5321299"/>
            <a:ext cx="1168243" cy="11682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16" y="5321299"/>
            <a:ext cx="1168243" cy="116824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451359" y="5568434"/>
            <a:ext cx="248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 new centers</a:t>
            </a:r>
            <a:endParaRPr lang="en-US" dirty="0"/>
          </a:p>
        </p:txBody>
      </p:sp>
      <p:cxnSp>
        <p:nvCxnSpPr>
          <p:cNvPr id="69" name="Straight Arrow Connector 68"/>
          <p:cNvCxnSpPr>
            <a:stCxn id="25" idx="2"/>
            <a:endCxn id="62" idx="0"/>
          </p:cNvCxnSpPr>
          <p:nvPr/>
        </p:nvCxnSpPr>
        <p:spPr>
          <a:xfrm flipH="1">
            <a:off x="1194266" y="5067142"/>
            <a:ext cx="2323786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2"/>
            <a:endCxn id="63" idx="0"/>
          </p:cNvCxnSpPr>
          <p:nvPr/>
        </p:nvCxnSpPr>
        <p:spPr>
          <a:xfrm flipH="1">
            <a:off x="2362509" y="5067142"/>
            <a:ext cx="1155543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2"/>
            <a:endCxn id="64" idx="0"/>
          </p:cNvCxnSpPr>
          <p:nvPr/>
        </p:nvCxnSpPr>
        <p:spPr>
          <a:xfrm>
            <a:off x="3518052" y="5067142"/>
            <a:ext cx="12700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5" idx="2"/>
            <a:endCxn id="65" idx="0"/>
          </p:cNvCxnSpPr>
          <p:nvPr/>
        </p:nvCxnSpPr>
        <p:spPr>
          <a:xfrm>
            <a:off x="3518052" y="5067142"/>
            <a:ext cx="1180943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5" idx="2"/>
            <a:endCxn id="66" idx="0"/>
          </p:cNvCxnSpPr>
          <p:nvPr/>
        </p:nvCxnSpPr>
        <p:spPr>
          <a:xfrm>
            <a:off x="3518052" y="5067142"/>
            <a:ext cx="2349186" cy="25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urved Right Arrow 77"/>
          <p:cNvSpPr/>
          <p:nvPr/>
        </p:nvSpPr>
        <p:spPr>
          <a:xfrm flipV="1">
            <a:off x="101600" y="2730500"/>
            <a:ext cx="609600" cy="320726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in Hama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 the model via mini-batch stochastic gradient descent.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00200"/>
            <a:ext cx="7620000" cy="34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9167</TotalTime>
  <Words>6106</Words>
  <Application>Microsoft Macintosh PowerPoint</Application>
  <PresentationFormat>On-screen Show (4:3)</PresentationFormat>
  <Paragraphs>1203</Paragraphs>
  <Slides>118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Executive</vt:lpstr>
      <vt:lpstr>Large Scale Data Mining</vt:lpstr>
      <vt:lpstr>How large is large?</vt:lpstr>
      <vt:lpstr>How large is large?</vt:lpstr>
      <vt:lpstr>In the 80s</vt:lpstr>
      <vt:lpstr>In the 90s</vt:lpstr>
      <vt:lpstr>In the Web-Age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cannot be efficiently processed by one machine</vt:lpstr>
      <vt:lpstr>Out of Memory</vt:lpstr>
      <vt:lpstr>Out of Storage Space</vt:lpstr>
      <vt:lpstr>The Foundation of Large Scale Data Mining</vt:lpstr>
      <vt:lpstr>Computers. A lot of them!</vt:lpstr>
      <vt:lpstr>Computers. A lot of them!</vt:lpstr>
      <vt:lpstr>The Auxiliaries</vt:lpstr>
      <vt:lpstr>The Auxiliaries</vt:lpstr>
      <vt:lpstr>The Auxiliaries</vt:lpstr>
      <vt:lpstr>Those cost too much!</vt:lpstr>
      <vt:lpstr>Computing Framework</vt:lpstr>
      <vt:lpstr>Map-Reduce: Algorithmic Perspective</vt:lpstr>
      <vt:lpstr>Map</vt:lpstr>
      <vt:lpstr>Reduce</vt:lpstr>
      <vt:lpstr>Reduce</vt:lpstr>
      <vt:lpstr>Reduce</vt:lpstr>
      <vt:lpstr>Reduce</vt:lpstr>
      <vt:lpstr>Reduce</vt:lpstr>
      <vt:lpstr>Map-Reduce： Parallel Computing Perspective</vt:lpstr>
      <vt:lpstr>Why Map-Reduce?</vt:lpstr>
      <vt:lpstr>Why Map-Reduce? (Cont)</vt:lpstr>
      <vt:lpstr>Fundamentals of Map-Reduce</vt:lpstr>
      <vt:lpstr>Apache Hadoop </vt:lpstr>
      <vt:lpstr>Architecture of Hadoop 1</vt:lpstr>
      <vt:lpstr>Architecture of Hadoop 2</vt:lpstr>
      <vt:lpstr>Procedures in Hadoop</vt:lpstr>
      <vt:lpstr>Main API</vt:lpstr>
      <vt:lpstr>“Hello World” in Hadoop</vt:lpstr>
      <vt:lpstr>Data Mining Algorithms on Top of Mapreduce</vt:lpstr>
      <vt:lpstr>Data Mining Algorithms on Top of Mapreduce</vt:lpstr>
      <vt:lpstr>Algorithms Perfect Fit to MapReduce</vt:lpstr>
      <vt:lpstr>KNN Implementation</vt:lpstr>
      <vt:lpstr>KNN Implementation</vt:lpstr>
      <vt:lpstr>Sample Code</vt:lpstr>
      <vt:lpstr>Naïve Bayes Training</vt:lpstr>
      <vt:lpstr>Naïve Bayes Training</vt:lpstr>
      <vt:lpstr>Naïve Bayes Training</vt:lpstr>
      <vt:lpstr>Naïve Bayes Implementation</vt:lpstr>
      <vt:lpstr>Naïve Bayes Implementation</vt:lpstr>
      <vt:lpstr>Sample Code</vt:lpstr>
      <vt:lpstr>OK but not efficient</vt:lpstr>
      <vt:lpstr>Kmeans Revisited</vt:lpstr>
      <vt:lpstr>Kmeans Implementation</vt:lpstr>
      <vt:lpstr>Cluster Assignment Job</vt:lpstr>
      <vt:lpstr>Center Recalculation Job</vt:lpstr>
      <vt:lpstr>Center Recalculation Job</vt:lpstr>
      <vt:lpstr>PageRank Algorithm</vt:lpstr>
      <vt:lpstr>PageRank Implementation</vt:lpstr>
      <vt:lpstr>PageRank Implementation</vt:lpstr>
      <vt:lpstr>Apache Mahout</vt:lpstr>
      <vt:lpstr>Apache Mahout</vt:lpstr>
      <vt:lpstr>What is missed?</vt:lpstr>
      <vt:lpstr>Limitation of Map-Reduce</vt:lpstr>
      <vt:lpstr>Limitation of Map-Reduce</vt:lpstr>
      <vt:lpstr>Hadoop 2 Ecosystem</vt:lpstr>
      <vt:lpstr>Hadoop 2 Ecosystem</vt:lpstr>
      <vt:lpstr>Hadoop 2 Ecosystem</vt:lpstr>
      <vt:lpstr>MapReduce vs. BSP</vt:lpstr>
      <vt:lpstr>Bulk Synchronous Parallel</vt:lpstr>
      <vt:lpstr>Why BSP?</vt:lpstr>
      <vt:lpstr>Advantage of BSP?</vt:lpstr>
      <vt:lpstr>Apache Giraph</vt:lpstr>
      <vt:lpstr>Fundamentals of Giraph</vt:lpstr>
      <vt:lpstr>Giraph Workflow</vt:lpstr>
      <vt:lpstr>Fundamentals of Giraph</vt:lpstr>
      <vt:lpstr>Core API</vt:lpstr>
      <vt:lpstr>Giraph Basic Example</vt:lpstr>
      <vt:lpstr>Performance</vt:lpstr>
      <vt:lpstr>Performance (Cont.)</vt:lpstr>
      <vt:lpstr>Suitable Algorithms</vt:lpstr>
      <vt:lpstr>Related Materials</vt:lpstr>
      <vt:lpstr>Apache Hama</vt:lpstr>
      <vt:lpstr>Hama Workflow</vt:lpstr>
      <vt:lpstr>Performance Evaluation</vt:lpstr>
      <vt:lpstr>More Performance Evaluation</vt:lpstr>
      <vt:lpstr>Fundamental of Hama</vt:lpstr>
      <vt:lpstr>Sketch of a typical Hama Program</vt:lpstr>
      <vt:lpstr>“Hello World!” of Hama</vt:lpstr>
      <vt:lpstr>Fundamental of Hama Graph</vt:lpstr>
      <vt:lpstr>Suitable Data Mining Algorithms</vt:lpstr>
      <vt:lpstr>PageRank in Hama</vt:lpstr>
      <vt:lpstr>PR Score Computation</vt:lpstr>
      <vt:lpstr>PR Score Computation</vt:lpstr>
      <vt:lpstr>Distributed Kmeans in Hama</vt:lpstr>
      <vt:lpstr>Neural Network in Hama</vt:lpstr>
      <vt:lpstr>Neural Network in Hama</vt:lpstr>
      <vt:lpstr>Neural Network in Hama</vt:lpstr>
      <vt:lpstr>Distributed Neural Network in Hama</vt:lpstr>
      <vt:lpstr>Related Materials</vt:lpstr>
      <vt:lpstr>Disadvantage of Hadoop Mapreduce and BSP</vt:lpstr>
      <vt:lpstr>Apache Spark</vt:lpstr>
      <vt:lpstr>How concise it is?</vt:lpstr>
      <vt:lpstr>How fast it is?</vt:lpstr>
      <vt:lpstr>Related Materials</vt:lpstr>
      <vt:lpstr>Real Time Computing Framework</vt:lpstr>
      <vt:lpstr>Apache Storm</vt:lpstr>
      <vt:lpstr>Components</vt:lpstr>
      <vt:lpstr>Core APIs</vt:lpstr>
      <vt:lpstr>Word Count in Storm</vt:lpstr>
      <vt:lpstr>Word Count in Storm</vt:lpstr>
      <vt:lpstr>Machine Learning over Storm</vt:lpstr>
      <vt:lpstr>Related Materials</vt:lpstr>
      <vt:lpstr>Summary</vt:lpstr>
      <vt:lpstr>How to learn more?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Data Mining</dc:title>
  <dc:creator>Yexi Jiang</dc:creator>
  <cp:lastModifiedBy>Yexi Jiang</cp:lastModifiedBy>
  <cp:revision>623</cp:revision>
  <dcterms:created xsi:type="dcterms:W3CDTF">2013-12-26T01:27:51Z</dcterms:created>
  <dcterms:modified xsi:type="dcterms:W3CDTF">2014-01-13T18:57:12Z</dcterms:modified>
</cp:coreProperties>
</file>